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9" r:id="rId2"/>
    <p:sldId id="256" r:id="rId3"/>
    <p:sldId id="264" r:id="rId4"/>
    <p:sldId id="275" r:id="rId5"/>
    <p:sldId id="281" r:id="rId6"/>
    <p:sldId id="271" r:id="rId7"/>
    <p:sldId id="270" r:id="rId8"/>
    <p:sldId id="268" r:id="rId9"/>
    <p:sldId id="259" r:id="rId10"/>
    <p:sldId id="273" r:id="rId11"/>
    <p:sldId id="272" r:id="rId12"/>
    <p:sldId id="276" r:id="rId13"/>
    <p:sldId id="274" r:id="rId14"/>
    <p:sldId id="277" r:id="rId15"/>
    <p:sldId id="280" r:id="rId16"/>
    <p:sldId id="278" r:id="rId17"/>
    <p:sldId id="282"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3" orient="horz" pos="1032" userDrawn="1">
          <p15:clr>
            <a:srgbClr val="A4A3A4"/>
          </p15:clr>
        </p15:guide>
        <p15:guide id="4" orient="horz" pos="1920" userDrawn="1">
          <p15:clr>
            <a:srgbClr val="A4A3A4"/>
          </p15:clr>
        </p15:guide>
        <p15:guide id="5" orient="horz" pos="2112"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F13"/>
    <a:srgbClr val="A2AAAD"/>
    <a:srgbClr val="582473"/>
    <a:srgbClr val="003DA5"/>
    <a:srgbClr val="E6E6E6"/>
    <a:srgbClr val="009CDE"/>
    <a:srgbClr val="1C449C"/>
    <a:srgbClr val="002F6C"/>
    <a:srgbClr val="8DC8E8"/>
    <a:srgbClr val="1B3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60340" autoAdjust="0"/>
  </p:normalViewPr>
  <p:slideViewPr>
    <p:cSldViewPr snapToGrid="0">
      <p:cViewPr varScale="1">
        <p:scale>
          <a:sx n="67" d="100"/>
          <a:sy n="67" d="100"/>
        </p:scale>
        <p:origin x="2208" y="72"/>
      </p:cViewPr>
      <p:guideLst>
        <p:guide orient="horz" pos="840"/>
        <p:guide orient="horz" pos="1032"/>
        <p:guide orient="horz" pos="1920"/>
        <p:guide orient="horz" pos="2112"/>
        <p:guide pos="3840"/>
      </p:guideLst>
    </p:cSldViewPr>
  </p:slideViewPr>
  <p:outlineViewPr>
    <p:cViewPr>
      <p:scale>
        <a:sx n="33" d="100"/>
        <a:sy n="33" d="100"/>
      </p:scale>
      <p:origin x="0" y="-72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8" d="100"/>
          <a:sy n="48" d="100"/>
        </p:scale>
        <p:origin x="267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423BAA-EB57-486E-A908-220AF5F9DE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A02079-E761-4609-A555-987C28F42A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69ABC7-AD4A-4FA3-9A59-B3F456ED7FB5}" type="datetimeFigureOut">
              <a:rPr lang="en-US" smtClean="0"/>
              <a:t>1/18/2024</a:t>
            </a:fld>
            <a:endParaRPr lang="en-US"/>
          </a:p>
        </p:txBody>
      </p:sp>
      <p:sp>
        <p:nvSpPr>
          <p:cNvPr id="4" name="Footer Placeholder 3">
            <a:extLst>
              <a:ext uri="{FF2B5EF4-FFF2-40B4-BE49-F238E27FC236}">
                <a16:creationId xmlns:a16="http://schemas.microsoft.com/office/drawing/2014/main" id="{80664F29-F9ED-4AE3-BB8A-FCEC250CC8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998A85-FF66-41FB-96D7-49AB3686AD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692FCA-71BA-418B-AB3A-96A9AA661314}" type="slidenum">
              <a:rPr lang="en-US" smtClean="0"/>
              <a:t>‹#›</a:t>
            </a:fld>
            <a:endParaRPr lang="en-US"/>
          </a:p>
        </p:txBody>
      </p:sp>
    </p:spTree>
    <p:extLst>
      <p:ext uri="{BB962C8B-B14F-4D97-AF65-F5344CB8AC3E}">
        <p14:creationId xmlns:p14="http://schemas.microsoft.com/office/powerpoint/2010/main" val="1176079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1851C-E3F3-4A57-82D6-F4E153D92E59}"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9F601-F759-458D-9104-AE38EF33299B}" type="slidenum">
              <a:rPr lang="en-US" smtClean="0"/>
              <a:t>‹#›</a:t>
            </a:fld>
            <a:endParaRPr lang="en-US"/>
          </a:p>
        </p:txBody>
      </p:sp>
    </p:spTree>
    <p:extLst>
      <p:ext uri="{BB962C8B-B14F-4D97-AF65-F5344CB8AC3E}">
        <p14:creationId xmlns:p14="http://schemas.microsoft.com/office/powerpoint/2010/main" val="303125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1</a:t>
            </a:fld>
            <a:endParaRPr lang="en-US"/>
          </a:p>
        </p:txBody>
      </p:sp>
    </p:spTree>
    <p:extLst>
      <p:ext uri="{BB962C8B-B14F-4D97-AF65-F5344CB8AC3E}">
        <p14:creationId xmlns:p14="http://schemas.microsoft.com/office/powerpoint/2010/main" val="228775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for alumnae</a:t>
            </a:r>
            <a:r>
              <a:rPr lang="en-US" baseline="0" dirty="0" smtClean="0"/>
              <a:t> to volunteer with the Fraternity – some even as soon as you graduate! </a:t>
            </a:r>
          </a:p>
          <a:p>
            <a:endParaRPr lang="en-US" baseline="0" dirty="0" smtClean="0"/>
          </a:p>
          <a:p>
            <a:r>
              <a:rPr lang="en-US" baseline="0" dirty="0" smtClean="0"/>
              <a:t>Recent graduates can begin volunteering right away as an Alumnae Association Officer or as a House Board Trustee</a:t>
            </a:r>
          </a:p>
          <a:p>
            <a:endParaRPr lang="en-US" baseline="0" dirty="0" smtClean="0"/>
          </a:p>
          <a:p>
            <a:r>
              <a:rPr lang="en-US" baseline="0" dirty="0" smtClean="0"/>
              <a:t>To volunteer, complete the volunteer interest form on the website, and you’ll be supported to find a volunteer role that aligns with your interests and skills. </a:t>
            </a:r>
          </a:p>
          <a:p>
            <a:r>
              <a:rPr lang="en-US" dirty="0" smtClean="0"/>
              <a:t>There are many ways for alumnae</a:t>
            </a:r>
            <a:r>
              <a:rPr lang="en-US" baseline="0" dirty="0" smtClean="0"/>
              <a:t> to volunteer with the Fraternity – some even as soon as you graduate! </a:t>
            </a:r>
          </a:p>
          <a:p>
            <a:r>
              <a:rPr lang="en-US" baseline="0" dirty="0" smtClean="0"/>
              <a:t>Recent graduates can begin volunteering right away as an Alumnae Association Officer or as a House Board Trustee</a:t>
            </a:r>
          </a:p>
          <a:p>
            <a:endParaRPr lang="en-US" baseline="0" dirty="0" smtClean="0"/>
          </a:p>
          <a:p>
            <a:r>
              <a:rPr lang="en-US" baseline="0" dirty="0" smtClean="0"/>
              <a:t>To volunteer, complete the volunteer interest form on the website, and you’ll be supported to find a volunteer role that aligns with your interests and skills. </a:t>
            </a:r>
          </a:p>
          <a:p>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10</a:t>
            </a:fld>
            <a:endParaRPr lang="en-US"/>
          </a:p>
        </p:txBody>
      </p:sp>
    </p:spTree>
    <p:extLst>
      <p:ext uri="{BB962C8B-B14F-4D97-AF65-F5344CB8AC3E}">
        <p14:creationId xmlns:p14="http://schemas.microsoft.com/office/powerpoint/2010/main" val="116959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Volunteering is a great way to stay connected to Kappa – we offer opportunities</a:t>
            </a:r>
            <a:r>
              <a:rPr lang="en-US" baseline="0" dirty="0" smtClean="0"/>
              <a:t> for continued learning, growth, and development.  </a:t>
            </a:r>
          </a:p>
          <a:p>
            <a:r>
              <a:rPr lang="en-US" baseline="0" dirty="0" smtClean="0"/>
              <a:t>We know you’ll continue to make connections and build friendships as a Kappa volunteer.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11</a:t>
            </a:fld>
            <a:endParaRPr lang="en-US"/>
          </a:p>
        </p:txBody>
      </p:sp>
    </p:spTree>
    <p:extLst>
      <p:ext uri="{BB962C8B-B14F-4D97-AF65-F5344CB8AC3E}">
        <p14:creationId xmlns:p14="http://schemas.microsoft.com/office/powerpoint/2010/main" val="84115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Alumnae associations are a resource for alumnae through programming, including social events, educational opportunities, sharing Kappa-specific information and philanthropic activities. </a:t>
            </a:r>
          </a:p>
          <a:p>
            <a:pPr eaLnBrk="1" hangingPunct="1"/>
            <a:endParaRPr lang="en-US" altLang="en-US" dirty="0" smtClean="0"/>
          </a:p>
          <a:p>
            <a:r>
              <a:rPr lang="en-US" dirty="0" smtClean="0"/>
              <a:t>This is a great time to have a member from the local alumnae association talk about the opportunities and benefits of joining an association.</a:t>
            </a:r>
          </a:p>
          <a:p>
            <a:pPr marL="171450" indent="-171450">
              <a:buFont typeface="Arial" panose="020B0604020202020204" pitchFamily="34" charset="0"/>
              <a:buChar char="•"/>
            </a:pPr>
            <a:r>
              <a:rPr lang="en-US" dirty="0" smtClean="0"/>
              <a:t>Explain the different ways to join an alumnae association. </a:t>
            </a:r>
          </a:p>
          <a:p>
            <a:pPr marL="171450" indent="-171450">
              <a:buFont typeface="Arial" panose="020B0604020202020204" pitchFamily="34" charset="0"/>
              <a:buChar char="•"/>
            </a:pPr>
            <a:r>
              <a:rPr lang="en-US" dirty="0" smtClean="0"/>
              <a:t>Demonstrate how to locate an alumnae association on the Kappa website. </a:t>
            </a:r>
          </a:p>
          <a:p>
            <a:pPr marL="171450" indent="-171450">
              <a:buFont typeface="Arial" panose="020B0604020202020204" pitchFamily="34" charset="0"/>
              <a:buChar char="•"/>
            </a:pPr>
            <a:r>
              <a:rPr lang="en-US" dirty="0" smtClean="0"/>
              <a:t>Explain that an alumna may always contact the Alumna Relations Specialist in their district when looking for an alumnae association. Consider demonstrating where to find this information on the website.</a:t>
            </a:r>
          </a:p>
          <a:p>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12</a:t>
            </a:fld>
            <a:endParaRPr lang="en-US"/>
          </a:p>
        </p:txBody>
      </p:sp>
    </p:spTree>
    <p:extLst>
      <p:ext uri="{BB962C8B-B14F-4D97-AF65-F5344CB8AC3E}">
        <p14:creationId xmlns:p14="http://schemas.microsoft.com/office/powerpoint/2010/main" val="12564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a:t>
            </a:r>
            <a:r>
              <a:rPr lang="en-US" baseline="0" dirty="0" smtClean="0"/>
              <a:t>t name, contact info, etc. on this slide here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Alumnae associations are a great place to begin your journey. In an association, you will meet </a:t>
            </a:r>
            <a:r>
              <a:rPr lang="en-US" altLang="en-US" dirty="0" err="1" smtClean="0"/>
              <a:t>Kappas</a:t>
            </a:r>
            <a:r>
              <a:rPr lang="en-US" altLang="en-US" dirty="0" smtClean="0"/>
              <a:t> of various ages and experiences from all over the United States and Canada. Finding an association near you is easy. You need only go to the Kappa website, go to the Association Locator and find an association where you will be living. If there is not an association near you, please contact alumnaeexperience@kkg.org</a:t>
            </a:r>
            <a:r>
              <a:rPr lang="en-US" altLang="en-US" baseline="0" dirty="0" smtClean="0"/>
              <a:t> for help in finding</a:t>
            </a:r>
            <a:r>
              <a:rPr lang="en-US" altLang="en-US" dirty="0" smtClean="0"/>
              <a:t> </a:t>
            </a:r>
            <a:r>
              <a:rPr lang="en-US" altLang="en-US" dirty="0" err="1" smtClean="0"/>
              <a:t>Kappas</a:t>
            </a:r>
            <a:r>
              <a:rPr lang="en-US" altLang="en-US" dirty="0" smtClean="0"/>
              <a:t> near you!</a:t>
            </a:r>
          </a:p>
          <a:p>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13</a:t>
            </a:fld>
            <a:endParaRPr lang="en-US"/>
          </a:p>
        </p:txBody>
      </p:sp>
    </p:spTree>
    <p:extLst>
      <p:ext uri="{BB962C8B-B14F-4D97-AF65-F5344CB8AC3E}">
        <p14:creationId xmlns:p14="http://schemas.microsoft.com/office/powerpoint/2010/main" val="76212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a:t>
            </a:r>
            <a:r>
              <a:rPr lang="en-US" baseline="0" dirty="0" smtClean="0"/>
              <a:t> AA specific information here</a:t>
            </a:r>
          </a:p>
          <a:p>
            <a:pPr marL="171450" indent="-171450">
              <a:buFont typeface="Arial" panose="020B0604020202020204" pitchFamily="34" charset="0"/>
              <a:buChar char="•"/>
            </a:pPr>
            <a:r>
              <a:rPr lang="en-US" dirty="0" smtClean="0"/>
              <a:t>Most alumnae associations host activities that are similar to the chapter activities you’re already used to. Associations celebrate Founders Day and participate in philanthropic and service programs within their communities. They offer social outlets and opportunities to develop new skills and network with women in the area. Many associations include subgroups like Night Owls and Career </a:t>
            </a:r>
            <a:r>
              <a:rPr lang="en-US" dirty="0" err="1" smtClean="0"/>
              <a:t>Kappas</a:t>
            </a:r>
            <a:r>
              <a:rPr lang="en-US" dirty="0" smtClean="0"/>
              <a:t> so you can spend time with sisters who have similar interests.</a:t>
            </a:r>
          </a:p>
          <a:p>
            <a:pPr marL="171450" indent="-171450">
              <a:buFont typeface="Arial" panose="020B0604020202020204" pitchFamily="34" charset="0"/>
              <a:buChar char="•"/>
            </a:pPr>
            <a:r>
              <a:rPr lang="en-US" baseline="0" dirty="0" smtClean="0"/>
              <a:t>The local AA should share some of what they do &amp; what members can expect by joining.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E29F601-F759-458D-9104-AE38EF33299B}" type="slidenum">
              <a:rPr lang="en-US" smtClean="0"/>
              <a:t>14</a:t>
            </a:fld>
            <a:endParaRPr lang="en-US"/>
          </a:p>
        </p:txBody>
      </p:sp>
    </p:spTree>
    <p:extLst>
      <p:ext uri="{BB962C8B-B14F-4D97-AF65-F5344CB8AC3E}">
        <p14:creationId xmlns:p14="http://schemas.microsoft.com/office/powerpoint/2010/main" val="59577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seniors to open their new member guide to the back envelope and read the letter they wrote to themselves. If seniors did not receive a new member guide as part of their New Member Experience, skip this section.</a:t>
            </a:r>
          </a:p>
          <a:p>
            <a:endParaRPr lang="en-US" dirty="0" smtClean="0"/>
          </a:p>
          <a:p>
            <a:r>
              <a:rPr lang="en-US" dirty="0" smtClean="0"/>
              <a:t>After they have read their letter, ask them to find a partner to share one or two insights they have from reading their letter.</a:t>
            </a:r>
          </a:p>
          <a:p>
            <a:endParaRPr lang="en-US" dirty="0" smtClean="0"/>
          </a:p>
          <a:p>
            <a:r>
              <a:rPr lang="en-US" b="1" dirty="0" smtClean="0"/>
              <a:t>To Myself as a 25-Year Alumna</a:t>
            </a:r>
          </a:p>
          <a:p>
            <a:r>
              <a:rPr lang="en-US" dirty="0" smtClean="0"/>
              <a:t> Ask seniors to open their new member guide to the back page and write a letter to themselves as a 25- year alumna. If seniors do not have this book, provide paper and envelope for them to write a letter to themselves.</a:t>
            </a:r>
          </a:p>
          <a:p>
            <a:r>
              <a:rPr lang="en-US" dirty="0" smtClean="0"/>
              <a:t> Ask them to consider the following questions: </a:t>
            </a:r>
          </a:p>
          <a:p>
            <a:pPr marL="171450" indent="-171450">
              <a:buFont typeface="Arial" panose="020B0604020202020204" pitchFamily="34" charset="0"/>
              <a:buChar char="•"/>
            </a:pPr>
            <a:r>
              <a:rPr lang="en-US" dirty="0" smtClean="0"/>
              <a:t>You’ve been a member of Kappa </a:t>
            </a:r>
            <a:r>
              <a:rPr lang="en-US" dirty="0" err="1" smtClean="0"/>
              <a:t>Kappa</a:t>
            </a:r>
            <a:r>
              <a:rPr lang="en-US" dirty="0" smtClean="0"/>
              <a:t> Gamma for 25 years. What have you learned about yourself in that time? </a:t>
            </a:r>
          </a:p>
          <a:p>
            <a:pPr marL="171450" indent="-171450">
              <a:buFont typeface="Arial" panose="020B0604020202020204" pitchFamily="34" charset="0"/>
              <a:buChar char="•"/>
            </a:pPr>
            <a:r>
              <a:rPr lang="en-US" dirty="0" smtClean="0"/>
              <a:t>What have you learned about Kappa? </a:t>
            </a:r>
          </a:p>
          <a:p>
            <a:pPr marL="171450" indent="-171450">
              <a:buFont typeface="Arial" panose="020B0604020202020204" pitchFamily="34" charset="0"/>
              <a:buChar char="•"/>
            </a:pPr>
            <a:r>
              <a:rPr lang="en-US" dirty="0" smtClean="0"/>
              <a:t>What are you contributing to Kappa? Give seniors time to write their letters. Before they seal their letters into envelopes, ask them to find a partner and share one or two things they hope to do with Kappa as alumnae.</a:t>
            </a:r>
          </a:p>
          <a:p>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15</a:t>
            </a:fld>
            <a:endParaRPr lang="en-US"/>
          </a:p>
        </p:txBody>
      </p:sp>
    </p:spTree>
    <p:extLst>
      <p:ext uri="{BB962C8B-B14F-4D97-AF65-F5344CB8AC3E}">
        <p14:creationId xmlns:p14="http://schemas.microsoft.com/office/powerpoint/2010/main" val="21469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 the Service for Graduating Seniors. The Service for Graduating Seniors can be found in the Book of Ritual for Alumnae Associations. </a:t>
            </a:r>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16</a:t>
            </a:fld>
            <a:endParaRPr lang="en-US"/>
          </a:p>
        </p:txBody>
      </p:sp>
    </p:spTree>
    <p:extLst>
      <p:ext uri="{BB962C8B-B14F-4D97-AF65-F5344CB8AC3E}">
        <p14:creationId xmlns:p14="http://schemas.microsoft.com/office/powerpoint/2010/main" val="43691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an alumna, your involvement with Kappa may ebb and flow depending on what’s happening in your life, and that’s natural. Engagement with Kappa looks different for each member and may look different at different stages of your life. The most important thing to know about your alumna membership is that Kappa is here for you throughout your lifetime and we hope you will stay connected and engaged. We hope that you continue to give your time and talents to the Fraternity and always represent Kappa.</a:t>
            </a:r>
          </a:p>
          <a:p>
            <a:endParaRPr lang="en-US" dirty="0" smtClean="0"/>
          </a:p>
          <a:p>
            <a:endParaRPr lang="en-US" dirty="0" smtClean="0"/>
          </a:p>
          <a:p>
            <a:r>
              <a:rPr lang="en-US" dirty="0" smtClean="0"/>
              <a:t>Thank everyone for their participation.</a:t>
            </a:r>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17</a:t>
            </a:fld>
            <a:endParaRPr lang="en-US"/>
          </a:p>
        </p:txBody>
      </p:sp>
    </p:spTree>
    <p:extLst>
      <p:ext uri="{BB962C8B-B14F-4D97-AF65-F5344CB8AC3E}">
        <p14:creationId xmlns:p14="http://schemas.microsoft.com/office/powerpoint/2010/main" val="491704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AA</a:t>
            </a:r>
            <a:r>
              <a:rPr lang="en-US" baseline="0" dirty="0" smtClean="0"/>
              <a:t> information on who to contact to join/questions</a:t>
            </a:r>
          </a:p>
          <a:p>
            <a:endParaRPr lang="en-US" baseline="0" dirty="0" smtClean="0"/>
          </a:p>
        </p:txBody>
      </p:sp>
      <p:sp>
        <p:nvSpPr>
          <p:cNvPr id="4" name="Slide Number Placeholder 3"/>
          <p:cNvSpPr>
            <a:spLocks noGrp="1"/>
          </p:cNvSpPr>
          <p:nvPr>
            <p:ph type="sldNum" sz="quarter" idx="10"/>
          </p:nvPr>
        </p:nvSpPr>
        <p:spPr/>
        <p:txBody>
          <a:bodyPr/>
          <a:lstStyle/>
          <a:p>
            <a:fld id="{8E29F601-F759-458D-9104-AE38EF33299B}" type="slidenum">
              <a:rPr lang="en-US" smtClean="0"/>
              <a:t>18</a:t>
            </a:fld>
            <a:endParaRPr lang="en-US"/>
          </a:p>
        </p:txBody>
      </p:sp>
    </p:spTree>
    <p:extLst>
      <p:ext uri="{BB962C8B-B14F-4D97-AF65-F5344CB8AC3E}">
        <p14:creationId xmlns:p14="http://schemas.microsoft.com/office/powerpoint/2010/main" val="12499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alumna education meeting. We’re so glad to have you here. Throughout their lives, </a:t>
            </a:r>
            <a:r>
              <a:rPr lang="en-US" dirty="0" err="1" smtClean="0"/>
              <a:t>Kappas</a:t>
            </a:r>
            <a:r>
              <a:rPr lang="en-US" dirty="0" smtClean="0"/>
              <a:t> demonstrate bonds of sisterhood and mutual support, sustaining members in bad times, celebrating in good times, and sharing at all times. We are always </a:t>
            </a:r>
            <a:r>
              <a:rPr lang="en-US" dirty="0" err="1" smtClean="0"/>
              <a:t>Kappas</a:t>
            </a:r>
            <a:r>
              <a:rPr lang="en-US" dirty="0" smtClean="0"/>
              <a:t>. Today, we’ll focus on understanding some of the benefits and responsibilities of alumna membership. Regardless of your membership status, we always remain true to the promises and vows we made during our Initiation. </a:t>
            </a:r>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2</a:t>
            </a:fld>
            <a:endParaRPr lang="en-US"/>
          </a:p>
        </p:txBody>
      </p:sp>
    </p:spTree>
    <p:extLst>
      <p:ext uri="{BB962C8B-B14F-4D97-AF65-F5344CB8AC3E}">
        <p14:creationId xmlns:p14="http://schemas.microsoft.com/office/powerpoint/2010/main" val="196563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 we’ll go over the following.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Benefits and opportunities of alumna membership.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Open the “To Myself as a Senior” letter from your new member guide.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Write the “To Myself as a 25-Year Alumna” letter from your new member guide.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Conduct the Service for Graduating Seniors.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We’re so excited for you and this next step in your Kappa journey. We want to introduce you to the benefits and opportunities you will have as alumnae. </a:t>
            </a:r>
          </a:p>
          <a:p>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3</a:t>
            </a:fld>
            <a:endParaRPr lang="en-US"/>
          </a:p>
        </p:txBody>
      </p:sp>
    </p:spTree>
    <p:extLst>
      <p:ext uri="{BB962C8B-B14F-4D97-AF65-F5344CB8AC3E}">
        <p14:creationId xmlns:p14="http://schemas.microsoft.com/office/powerpoint/2010/main" val="190716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 an alumna, we hope that you will continue to be actively involved with the Fraternity. There are so many ways in which you can remain involved and continue to make an impact on the Fraternity and your community. Alumna life has many rewards from networking with other </a:t>
            </a:r>
            <a:r>
              <a:rPr lang="en-US" altLang="en-US" dirty="0" err="1" smtClean="0"/>
              <a:t>Kappas</a:t>
            </a:r>
            <a:r>
              <a:rPr lang="en-US" altLang="en-US" dirty="0" smtClean="0"/>
              <a:t>, making new friends, participating in philanthropic activities and working with a chapter are just a few of the benefits of a lifetime membership in our Fraternity. Let’s take a minute to review the many ways you can stay involved and continue your active support with Kappa.   </a:t>
            </a:r>
          </a:p>
          <a:p>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4</a:t>
            </a:fld>
            <a:endParaRPr lang="en-US"/>
          </a:p>
        </p:txBody>
      </p:sp>
    </p:spTree>
    <p:extLst>
      <p:ext uri="{BB962C8B-B14F-4D97-AF65-F5344CB8AC3E}">
        <p14:creationId xmlns:p14="http://schemas.microsoft.com/office/powerpoint/2010/main" val="423663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5</a:t>
            </a:fld>
            <a:endParaRPr lang="en-US"/>
          </a:p>
        </p:txBody>
      </p:sp>
    </p:spTree>
    <p:extLst>
      <p:ext uri="{BB962C8B-B14F-4D97-AF65-F5344CB8AC3E}">
        <p14:creationId xmlns:p14="http://schemas.microsoft.com/office/powerpoint/2010/main" val="184133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en-US" dirty="0" smtClean="0"/>
              <a:t>The Kappa </a:t>
            </a:r>
            <a:r>
              <a:rPr lang="en-US" altLang="en-US" dirty="0" err="1" smtClean="0"/>
              <a:t>Kappa</a:t>
            </a:r>
            <a:r>
              <a:rPr lang="en-US" altLang="en-US" dirty="0" smtClean="0"/>
              <a:t> Gamma Foundation supports our members and heritage:</a:t>
            </a:r>
          </a:p>
          <a:p>
            <a:pPr lvl="2" eaLnBrk="1" hangingPunct="1"/>
            <a:r>
              <a:rPr lang="en-US" altLang="en-US" dirty="0" smtClean="0"/>
              <a:t>Educational and leadership programming </a:t>
            </a:r>
          </a:p>
          <a:p>
            <a:pPr lvl="2" eaLnBrk="1" hangingPunct="1"/>
            <a:r>
              <a:rPr lang="en-US" altLang="en-US" dirty="0" smtClean="0"/>
              <a:t>Museums</a:t>
            </a:r>
          </a:p>
          <a:p>
            <a:pPr lvl="2" eaLnBrk="1" hangingPunct="1"/>
            <a:r>
              <a:rPr lang="en-US" altLang="en-US" dirty="0" smtClean="0"/>
              <a:t>Rose McGill Aid For Emergency Assistance, graduate school grants and Holiday Sharing</a:t>
            </a:r>
          </a:p>
          <a:p>
            <a:pPr lvl="2" eaLnBrk="1" hangingPunct="1"/>
            <a:r>
              <a:rPr lang="en-US" altLang="en-US" dirty="0" smtClean="0"/>
              <a:t>Scholarships </a:t>
            </a:r>
          </a:p>
          <a:p>
            <a:pPr lvl="2" eaLnBrk="1" hangingPunct="1"/>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Supporting the Kappa </a:t>
            </a:r>
            <a:r>
              <a:rPr lang="en-US" altLang="en-US" dirty="0" err="1" smtClean="0"/>
              <a:t>Kappa</a:t>
            </a:r>
            <a:r>
              <a:rPr lang="en-US" altLang="en-US" dirty="0" smtClean="0"/>
              <a:t> Gamma Foundation preserves our rich fraternity heritage and provides for many of the leadership and educational programs for our undergraduates and alumnae. The Foundation maintains our museums, provides emergency financial assistance for both undergraduate and alumnae members, as well as provides undergraduate and graduate scholarships.</a:t>
            </a:r>
          </a:p>
          <a:p>
            <a:pPr lvl="0" eaLnBrk="1" hangingPunct="1"/>
            <a:endParaRPr lang="en-US" altLang="en-US" dirty="0" smtClean="0"/>
          </a:p>
          <a:p>
            <a:endParaRPr lang="en-US" sz="1200" dirty="0" smtClean="0">
              <a:solidFill>
                <a:schemeClr val="tx2"/>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E29F601-F759-458D-9104-AE38EF33299B}" type="slidenum">
              <a:rPr lang="en-US" smtClean="0"/>
              <a:t>6</a:t>
            </a:fld>
            <a:endParaRPr lang="en-US"/>
          </a:p>
        </p:txBody>
      </p:sp>
    </p:spTree>
    <p:extLst>
      <p:ext uri="{BB962C8B-B14F-4D97-AF65-F5344CB8AC3E}">
        <p14:creationId xmlns:p14="http://schemas.microsoft.com/office/powerpoint/2010/main" val="304013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Talkspace</a:t>
            </a:r>
            <a:r>
              <a:rPr lang="en-US" dirty="0" smtClean="0"/>
              <a:t>, an online platform, makes it convenient to access mental health resources and paves the way for accessible mental health care. </a:t>
            </a:r>
            <a:r>
              <a:rPr lang="en-US" b="1" dirty="0" smtClean="0"/>
              <a:t>All alumnae receive a 25% discount to utilize </a:t>
            </a:r>
            <a:r>
              <a:rPr lang="en-US" b="1" dirty="0" err="1" smtClean="0"/>
              <a:t>Talkspace</a:t>
            </a:r>
            <a:r>
              <a:rPr lang="en-US" b="1" dirty="0" smtClean="0"/>
              <a:t> as a resource. </a:t>
            </a:r>
            <a:r>
              <a:rPr lang="en-US" dirty="0" smtClean="0"/>
              <a:t>This is just one of many benefits of alumna membership. </a:t>
            </a:r>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7</a:t>
            </a:fld>
            <a:endParaRPr lang="en-US"/>
          </a:p>
        </p:txBody>
      </p:sp>
    </p:spTree>
    <p:extLst>
      <p:ext uri="{BB962C8B-B14F-4D97-AF65-F5344CB8AC3E}">
        <p14:creationId xmlns:p14="http://schemas.microsoft.com/office/powerpoint/2010/main" val="368225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We cannot emphasize enough the importance of staying connected with the Fraternity. One of your first priorities will be to keep the Fraternity updated with your current address and contact information. You can update your information either through the Kappa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Many</a:t>
            </a:r>
            <a:r>
              <a:rPr lang="en-US" baseline="0" dirty="0" smtClean="0"/>
              <a:t> graduating alumnae forget to change their contact information upon graduation and we lose connection with them to tell them about events, volunteer opportunities, or ways to stay connected to their initiating chapter. Before you graduate, update your email to a non-school address to ensure you can still hear from Kappa as an alumnae!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Explain the importance of updating their contact information every time they move.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Demonstrate how to edit their member profile.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Explain that updating their profile is the only way sisters searching for them can find their most recent address and reach out. It’s also the only way the Fraternity can update them about events and opportunities in their area as well as send them The Key.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If possible, have laptops, tablets, and other smart devices set up at the event to allow senior members to update their profiles with their new information (e.g., non-university email address or new home address). This is very important to ensure that we can keep in touch with our graduates. Please assure members that all Kappa members have the ability to set their communication preferences.</a:t>
            </a:r>
            <a:endParaRPr lang="en-US" i="1" dirty="0"/>
          </a:p>
        </p:txBody>
      </p:sp>
      <p:sp>
        <p:nvSpPr>
          <p:cNvPr id="4" name="Slide Number Placeholder 3"/>
          <p:cNvSpPr>
            <a:spLocks noGrp="1"/>
          </p:cNvSpPr>
          <p:nvPr>
            <p:ph type="sldNum" sz="quarter" idx="10"/>
          </p:nvPr>
        </p:nvSpPr>
        <p:spPr/>
        <p:txBody>
          <a:bodyPr/>
          <a:lstStyle/>
          <a:p>
            <a:fld id="{8E29F601-F759-458D-9104-AE38EF33299B}" type="slidenum">
              <a:rPr lang="en-US" smtClean="0"/>
              <a:t>8</a:t>
            </a:fld>
            <a:endParaRPr lang="en-US"/>
          </a:p>
        </p:txBody>
      </p:sp>
    </p:spTree>
    <p:extLst>
      <p:ext uri="{BB962C8B-B14F-4D97-AF65-F5344CB8AC3E}">
        <p14:creationId xmlns:p14="http://schemas.microsoft.com/office/powerpoint/2010/main" val="316934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Volunteer</a:t>
            </a:r>
          </a:p>
          <a:p>
            <a:pPr eaLnBrk="1" hangingPunct="1">
              <a:spcBef>
                <a:spcPct val="0"/>
              </a:spcBef>
            </a:pPr>
            <a:r>
              <a:rPr lang="en-US" altLang="en-US" dirty="0" smtClean="0"/>
              <a:t>Supporting a local chapter is another rewarding way of staying involved and helping to mentor our future Kappa leaders. Involvement can be small or large and there are many opportunities from writing a reference form for a potential new member, becoming an adviser or house board member, lending a hand with Recruitment or Initiation, or supporting a chapter’s philanthropy.</a:t>
            </a:r>
            <a:endParaRPr lang="en-US" b="1" dirty="0" smtClean="0"/>
          </a:p>
          <a:p>
            <a:endParaRPr lang="en-US" b="1" dirty="0" smtClean="0"/>
          </a:p>
          <a:p>
            <a:r>
              <a:rPr lang="en-US" b="1" dirty="0" smtClean="0"/>
              <a:t>Attend Events</a:t>
            </a:r>
          </a:p>
          <a:p>
            <a:pPr eaLnBrk="1" hangingPunct="1">
              <a:spcBef>
                <a:spcPct val="0"/>
              </a:spcBef>
            </a:pPr>
            <a:r>
              <a:rPr lang="en-US" altLang="en-US" dirty="0" smtClean="0"/>
              <a:t>You can attend our Biennial Convention held every other</a:t>
            </a:r>
            <a:r>
              <a:rPr lang="en-US" altLang="en-US" baseline="0" dirty="0" smtClean="0"/>
              <a:t> year (even years). </a:t>
            </a:r>
            <a:r>
              <a:rPr lang="en-US" altLang="en-US" dirty="0" smtClean="0"/>
              <a:t>Leadership Academy, which is funded through a generous grant from the Kappa Foundation is also open to alumnae. We are proud that education and leadership opportunities for our members don’t stop at graduation but continue throughout our lives.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Information about these events can be found on the Kappa website or emailed to alumnae as event registration approaches.  </a:t>
            </a:r>
          </a:p>
          <a:p>
            <a:endParaRPr lang="en-US" b="1" dirty="0" smtClean="0"/>
          </a:p>
          <a:p>
            <a:endParaRPr lang="en-US" b="1" dirty="0" smtClean="0"/>
          </a:p>
          <a:p>
            <a:r>
              <a:rPr lang="en-US" b="1" dirty="0" smtClean="0"/>
              <a:t>Paying Dues</a:t>
            </a:r>
          </a:p>
          <a:p>
            <a:pPr eaLnBrk="1" hangingPunct="1"/>
            <a:r>
              <a:rPr lang="en-US" altLang="en-US" dirty="0" smtClean="0"/>
              <a:t>Pay your annual per capita fee. (Current annual</a:t>
            </a:r>
            <a:r>
              <a:rPr lang="en-US" altLang="en-US" baseline="0" dirty="0" smtClean="0"/>
              <a:t> dues amount</a:t>
            </a:r>
            <a:r>
              <a:rPr lang="en-US" altLang="en-US" dirty="0" smtClean="0"/>
              <a:t> is $27 for new alumnae)</a:t>
            </a:r>
          </a:p>
          <a:p>
            <a:pPr lvl="1"/>
            <a:r>
              <a:rPr lang="en-US" sz="1200" b="0" i="0" kern="1200" dirty="0" smtClean="0">
                <a:solidFill>
                  <a:schemeClr val="tx1"/>
                </a:solidFill>
                <a:effectLst/>
                <a:latin typeface="+mn-lt"/>
                <a:ea typeface="+mn-ea"/>
                <a:cs typeface="+mn-cs"/>
              </a:rPr>
              <a:t>Per Capita fee amounts for the 2023–24 fiscal year, effective July 1, 2023 will be as follows: </a:t>
            </a:r>
          </a:p>
          <a:p>
            <a:pPr lvl="1"/>
            <a:r>
              <a:rPr lang="en-US" sz="1200" b="0" i="0" kern="1200" dirty="0" smtClean="0">
                <a:solidFill>
                  <a:schemeClr val="tx1"/>
                </a:solidFill>
                <a:effectLst/>
                <a:latin typeface="+mn-lt"/>
                <a:ea typeface="+mn-ea"/>
                <a:cs typeface="+mn-cs"/>
              </a:rPr>
              <a:t>Alumna members: $37</a:t>
            </a:r>
          </a:p>
          <a:p>
            <a:pPr lvl="1"/>
            <a:r>
              <a:rPr lang="en-US" sz="1200" b="0" i="0" kern="1200" dirty="0" smtClean="0">
                <a:solidFill>
                  <a:schemeClr val="tx1"/>
                </a:solidFill>
                <a:effectLst/>
                <a:latin typeface="+mn-lt"/>
                <a:ea typeface="+mn-ea"/>
                <a:cs typeface="+mn-cs"/>
              </a:rPr>
              <a:t>Alumna members within eight years of their initiation date (excluding alumna initiates) or members who have reached their 65-year member milestone:  $27</a:t>
            </a:r>
          </a:p>
          <a:p>
            <a:pPr eaLnBrk="1" hangingPunct="1"/>
            <a:endParaRPr lang="en-US" altLang="en-US" dirty="0" smtClean="0"/>
          </a:p>
          <a:p>
            <a:pPr lvl="0" eaLnBrk="1" hangingPunct="1"/>
            <a:r>
              <a:rPr lang="en-US" altLang="en-US" dirty="0" smtClean="0"/>
              <a:t>If you will not be joining an alumnae association, you can pay your using the Dues Direct option through Kappa Headquarters. This can be done through:</a:t>
            </a:r>
          </a:p>
          <a:p>
            <a:pPr lvl="2" eaLnBrk="1" hangingPunct="1"/>
            <a:r>
              <a:rPr lang="en-US" altLang="en-US" dirty="0" smtClean="0"/>
              <a:t>The Kappa website</a:t>
            </a:r>
          </a:p>
          <a:p>
            <a:pPr lvl="2" eaLnBrk="1" hangingPunct="1"/>
            <a:r>
              <a:rPr lang="en-US" altLang="en-US" dirty="0" smtClean="0"/>
              <a:t>The form in </a:t>
            </a:r>
            <a:r>
              <a:rPr lang="en-US" altLang="en-US" i="1" dirty="0" smtClean="0"/>
              <a:t>The Key</a:t>
            </a:r>
          </a:p>
          <a:p>
            <a:pPr eaLnBrk="1" hangingPunct="1">
              <a:spcBef>
                <a:spcPct val="0"/>
              </a:spcBef>
            </a:pPr>
            <a:r>
              <a:rPr lang="en-US" altLang="en-US" sz="1200" dirty="0" smtClean="0"/>
              <a:t>Per capita fees are the annual alumna dues, which are  $27. </a:t>
            </a:r>
          </a:p>
          <a:p>
            <a:pPr eaLnBrk="1" hangingPunct="1">
              <a:spcBef>
                <a:spcPct val="0"/>
              </a:spcBef>
            </a:pPr>
            <a:r>
              <a:rPr lang="en-US" altLang="en-US" sz="1200" dirty="0" smtClean="0"/>
              <a:t>1. To be considered a member in good standing, your per capita fees must be paid annually.  Good standing allows you to be</a:t>
            </a:r>
            <a:r>
              <a:rPr lang="en-US" altLang="en-US" sz="1200" baseline="0" dirty="0" smtClean="0"/>
              <a:t> appointed or be elected to certain Fraternity volunteer roles too.</a:t>
            </a:r>
            <a:endParaRPr lang="en-US" altLang="en-US" sz="1200" dirty="0" smtClean="0"/>
          </a:p>
          <a:p>
            <a:pPr eaLnBrk="1" hangingPunct="1">
              <a:spcBef>
                <a:spcPct val="0"/>
              </a:spcBef>
            </a:pPr>
            <a:r>
              <a:rPr lang="en-US" altLang="en-US" sz="1200" dirty="0" smtClean="0"/>
              <a:t>2. Per capita fees can either be paid through your alumnae association or through our Dues Direct program which you can find on the Kappa website.</a:t>
            </a:r>
          </a:p>
          <a:p>
            <a:pPr eaLnBrk="1" hangingPunct="1">
              <a:spcBef>
                <a:spcPct val="0"/>
              </a:spcBef>
            </a:pPr>
            <a:r>
              <a:rPr lang="en-US" altLang="en-US" sz="1200" dirty="0" smtClean="0"/>
              <a:t>3. Per capita fees help to support educational opportunities for undergraduates and alumnae. </a:t>
            </a:r>
          </a:p>
          <a:p>
            <a:pPr eaLnBrk="1" hangingPunct="1">
              <a:spcBef>
                <a:spcPct val="0"/>
              </a:spcBef>
            </a:pPr>
            <a:r>
              <a:rPr lang="en-US" altLang="en-US" sz="1200" dirty="0" smtClean="0"/>
              <a:t>4. The continued growth of our chapters and alumnae associations. </a:t>
            </a:r>
          </a:p>
          <a:p>
            <a:pPr eaLnBrk="1" hangingPunct="1">
              <a:spcBef>
                <a:spcPct val="0"/>
              </a:spcBef>
            </a:pPr>
            <a:r>
              <a:rPr lang="en-US" altLang="en-US" sz="1200" dirty="0" smtClean="0"/>
              <a:t>5. Publication of our award-winning magazine, </a:t>
            </a:r>
            <a:r>
              <a:rPr lang="en-US" altLang="en-US" sz="1200" i="1" dirty="0" smtClean="0"/>
              <a:t>The Key</a:t>
            </a:r>
            <a:r>
              <a:rPr lang="en-US" altLang="en-US" sz="1200" dirty="0" smtClean="0"/>
              <a:t>.</a:t>
            </a:r>
          </a:p>
          <a:p>
            <a:pPr eaLnBrk="1" hangingPunct="1">
              <a:spcBef>
                <a:spcPct val="0"/>
              </a:spcBef>
            </a:pPr>
            <a:r>
              <a:rPr lang="en-US" altLang="en-US" sz="1200" dirty="0" smtClean="0"/>
              <a:t>6. Fraternity Headquarters operations.</a:t>
            </a:r>
          </a:p>
          <a:p>
            <a:pPr eaLnBrk="1" hangingPunct="1">
              <a:spcBef>
                <a:spcPct val="0"/>
              </a:spcBef>
            </a:pPr>
            <a:r>
              <a:rPr lang="en-US" altLang="en-US" sz="1200" dirty="0" smtClean="0"/>
              <a:t>7. Payment of your per capita fees ensures the future of our organization.</a:t>
            </a:r>
          </a:p>
          <a:p>
            <a:pPr lvl="0" eaLnBrk="1" hangingPunct="1"/>
            <a:r>
              <a:rPr lang="en-US" altLang="en-US" b="1" i="0" dirty="0" smtClean="0"/>
              <a:t/>
            </a:r>
            <a:br>
              <a:rPr lang="en-US" altLang="en-US" b="1" i="0" dirty="0" smtClean="0"/>
            </a:br>
            <a:r>
              <a:rPr lang="en-US" altLang="en-US" b="1" i="0" dirty="0" smtClean="0"/>
              <a:t>Joining</a:t>
            </a:r>
            <a:r>
              <a:rPr lang="en-US" altLang="en-US" b="1" i="0" baseline="0" dirty="0" smtClean="0"/>
              <a:t> an Alumnae Association</a:t>
            </a:r>
            <a:endParaRPr lang="en-US" altLang="en-US" b="1" i="0" dirty="0" smtClean="0"/>
          </a:p>
          <a:p>
            <a:r>
              <a:rPr lang="en-US" dirty="0" smtClean="0"/>
              <a:t>You will learn more about Alumnae</a:t>
            </a:r>
            <a:r>
              <a:rPr lang="en-US" baseline="0" dirty="0" smtClean="0"/>
              <a:t> Associations in a few minutes</a:t>
            </a:r>
          </a:p>
          <a:p>
            <a:endParaRPr lang="en-US" baseline="0" dirty="0" smtClean="0"/>
          </a:p>
          <a:p>
            <a:r>
              <a:rPr lang="en-US" b="1" dirty="0" smtClean="0"/>
              <a:t>Join a special interest group.</a:t>
            </a:r>
          </a:p>
          <a:p>
            <a:r>
              <a:rPr lang="en-US" dirty="0" smtClean="0"/>
              <a:t>Explain the special interest groups and how these groups might be a resource and benefit to them as alumnae. </a:t>
            </a:r>
          </a:p>
          <a:p>
            <a:r>
              <a:rPr lang="en-US" dirty="0" smtClean="0"/>
              <a:t>The Golden Key Alumnae Association is a group of </a:t>
            </a:r>
            <a:r>
              <a:rPr lang="en-US" dirty="0" err="1" smtClean="0"/>
              <a:t>Kappas</a:t>
            </a:r>
            <a:r>
              <a:rPr lang="en-US" dirty="0" smtClean="0"/>
              <a:t> who search for Kappa badges for sale online and purchase them to ensure the badges do not end up in the hands of nonmembers. This network of women regularly communicates via email about their progress. </a:t>
            </a:r>
          </a:p>
          <a:p>
            <a:r>
              <a:rPr lang="en-US" dirty="0" smtClean="0"/>
              <a:t>The Stars and Stripes Alumnae Association provides a Kappa connection for military-affiliated alumnae no matter where they may be located. Most members are military spouses or active-duty servicewomen, but </a:t>
            </a:r>
            <a:r>
              <a:rPr lang="en-US" dirty="0" err="1" smtClean="0"/>
              <a:t>Kappas</a:t>
            </a:r>
            <a:r>
              <a:rPr lang="en-US" dirty="0" smtClean="0"/>
              <a:t> who have children or siblings in the military can join. The group meets online and functions as an information-sharing resource for alumnae stationed all over the world. </a:t>
            </a:r>
            <a:endParaRPr lang="en-US" dirty="0"/>
          </a:p>
        </p:txBody>
      </p:sp>
      <p:sp>
        <p:nvSpPr>
          <p:cNvPr id="4" name="Slide Number Placeholder 3"/>
          <p:cNvSpPr>
            <a:spLocks noGrp="1"/>
          </p:cNvSpPr>
          <p:nvPr>
            <p:ph type="sldNum" sz="quarter" idx="10"/>
          </p:nvPr>
        </p:nvSpPr>
        <p:spPr/>
        <p:txBody>
          <a:bodyPr/>
          <a:lstStyle/>
          <a:p>
            <a:fld id="{8E29F601-F759-458D-9104-AE38EF33299B}" type="slidenum">
              <a:rPr lang="en-US" smtClean="0"/>
              <a:t>9</a:t>
            </a:fld>
            <a:endParaRPr lang="en-US"/>
          </a:p>
        </p:txBody>
      </p:sp>
    </p:spTree>
    <p:extLst>
      <p:ext uri="{BB962C8B-B14F-4D97-AF65-F5344CB8AC3E}">
        <p14:creationId xmlns:p14="http://schemas.microsoft.com/office/powerpoint/2010/main" val="2558829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2B4DD2E-FF16-4DD0-88A0-77EAA0CE64F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53142" y="488156"/>
            <a:ext cx="4245429" cy="5881688"/>
          </a:xfrm>
          <a:prstGeom prst="rect">
            <a:avLst/>
          </a:prstGeom>
        </p:spPr>
      </p:pic>
      <p:pic>
        <p:nvPicPr>
          <p:cNvPr id="6" name="Graphic 5">
            <a:extLst>
              <a:ext uri="{FF2B5EF4-FFF2-40B4-BE49-F238E27FC236}">
                <a16:creationId xmlns:a16="http://schemas.microsoft.com/office/drawing/2014/main" id="{4ACF9377-9808-4F24-AB10-D25503B13C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400882" y="4289285"/>
            <a:ext cx="2743200" cy="910509"/>
          </a:xfrm>
          <a:prstGeom prst="rect">
            <a:avLst/>
          </a:prstGeom>
        </p:spPr>
      </p:pic>
      <p:sp>
        <p:nvSpPr>
          <p:cNvPr id="9" name="Text Placeholder 8">
            <a:extLst>
              <a:ext uri="{FF2B5EF4-FFF2-40B4-BE49-F238E27FC236}">
                <a16:creationId xmlns:a16="http://schemas.microsoft.com/office/drawing/2014/main" id="{45D16B54-2E84-44EF-A508-BB8010AF56DC}"/>
              </a:ext>
            </a:extLst>
          </p:cNvPr>
          <p:cNvSpPr>
            <a:spLocks noGrp="1"/>
          </p:cNvSpPr>
          <p:nvPr userDrawn="1">
            <p:ph type="body" sz="quarter" idx="10" hasCustomPrompt="1"/>
          </p:nvPr>
        </p:nvSpPr>
        <p:spPr>
          <a:xfrm>
            <a:off x="6516458" y="5548137"/>
            <a:ext cx="4511309" cy="391432"/>
          </a:xfrm>
        </p:spPr>
        <p:txBody>
          <a:bodyPr>
            <a:noAutofit/>
          </a:bodyPr>
          <a:lstStyle>
            <a:lvl1pPr marL="0" indent="0" algn="ctr">
              <a:buNone/>
              <a:defRPr lang="en-US" sz="2600" kern="1200" spc="400" dirty="0" smtClean="0">
                <a:solidFill>
                  <a:schemeClr val="accent6"/>
                </a:solidFill>
                <a:latin typeface="Solitas Serif Norm Regular" panose="02000503030000020003" pitchFamily="50" charset="0"/>
                <a:ea typeface="+mn-ea"/>
                <a:cs typeface="+mn-cs"/>
              </a:defRPr>
            </a:lvl1pPr>
            <a:lvl2pPr>
              <a:defRPr lang="en-US" sz="2600" kern="1200" spc="400" dirty="0" smtClean="0">
                <a:solidFill>
                  <a:schemeClr val="accent6"/>
                </a:solidFill>
                <a:latin typeface="Solitas Serif Norm Regular" panose="02000503030000020003" pitchFamily="50" charset="0"/>
                <a:ea typeface="+mn-ea"/>
                <a:cs typeface="+mn-cs"/>
              </a:defRPr>
            </a:lvl2pPr>
            <a:lvl3pPr>
              <a:defRPr lang="en-US" sz="2600" kern="1200" spc="400" dirty="0" smtClean="0">
                <a:solidFill>
                  <a:schemeClr val="accent6"/>
                </a:solidFill>
                <a:latin typeface="Solitas Serif Norm Regular" panose="02000503030000020003" pitchFamily="50" charset="0"/>
                <a:ea typeface="+mn-ea"/>
                <a:cs typeface="+mn-cs"/>
              </a:defRPr>
            </a:lvl3pPr>
            <a:lvl4pPr>
              <a:defRPr lang="en-US" sz="2600" kern="1200" spc="400" dirty="0" smtClean="0">
                <a:solidFill>
                  <a:schemeClr val="accent6"/>
                </a:solidFill>
                <a:latin typeface="Solitas Serif Norm Regular" panose="02000503030000020003" pitchFamily="50" charset="0"/>
                <a:ea typeface="+mn-ea"/>
                <a:cs typeface="+mn-cs"/>
              </a:defRPr>
            </a:lvl4pPr>
            <a:lvl5pPr>
              <a:defRPr lang="en-US" sz="2600" kern="1200" spc="400" dirty="0">
                <a:solidFill>
                  <a:schemeClr val="accent6"/>
                </a:solidFill>
                <a:latin typeface="Solitas Serif Norm Regular" panose="02000503030000020003" pitchFamily="50" charset="0"/>
                <a:ea typeface="+mn-ea"/>
                <a:cs typeface="+mn-cs"/>
              </a:defRPr>
            </a:lvl5pPr>
          </a:lstStyle>
          <a:p>
            <a:pPr lvl="0"/>
            <a:r>
              <a:rPr lang="en-US" dirty="0"/>
              <a:t>PRESENTATION TITLE</a:t>
            </a:r>
          </a:p>
        </p:txBody>
      </p:sp>
      <p:sp>
        <p:nvSpPr>
          <p:cNvPr id="10" name="Text Placeholder 8">
            <a:extLst>
              <a:ext uri="{FF2B5EF4-FFF2-40B4-BE49-F238E27FC236}">
                <a16:creationId xmlns:a16="http://schemas.microsoft.com/office/drawing/2014/main" id="{EB1455A2-4CF0-4F2B-BA87-F7B30DD54CC4}"/>
              </a:ext>
            </a:extLst>
          </p:cNvPr>
          <p:cNvSpPr>
            <a:spLocks noGrp="1"/>
          </p:cNvSpPr>
          <p:nvPr userDrawn="1">
            <p:ph type="body" sz="quarter" idx="11" hasCustomPrompt="1"/>
          </p:nvPr>
        </p:nvSpPr>
        <p:spPr>
          <a:xfrm>
            <a:off x="6516458" y="6045080"/>
            <a:ext cx="4511309" cy="281222"/>
          </a:xfrm>
        </p:spPr>
        <p:txBody>
          <a:bodyPr>
            <a:noAutofit/>
          </a:bodyPr>
          <a:lstStyle>
            <a:lvl1pPr marL="0" indent="0" algn="ctr">
              <a:buNone/>
              <a:defRPr lang="en-US" sz="1600" kern="1200" spc="400" dirty="0" smtClean="0">
                <a:solidFill>
                  <a:schemeClr val="accent6"/>
                </a:solidFill>
                <a:latin typeface="Solitas Serif Norm Regular" panose="02000503030000020003" pitchFamily="50" charset="0"/>
                <a:ea typeface="+mn-ea"/>
                <a:cs typeface="+mn-cs"/>
              </a:defRPr>
            </a:lvl1pPr>
            <a:lvl2pPr>
              <a:defRPr lang="en-US" sz="2600" kern="1200" spc="400" dirty="0" smtClean="0">
                <a:solidFill>
                  <a:schemeClr val="accent6"/>
                </a:solidFill>
                <a:latin typeface="Solitas Serif Norm Regular" panose="02000503030000020003" pitchFamily="50" charset="0"/>
                <a:ea typeface="+mn-ea"/>
                <a:cs typeface="+mn-cs"/>
              </a:defRPr>
            </a:lvl2pPr>
            <a:lvl3pPr>
              <a:defRPr lang="en-US" sz="2600" kern="1200" spc="400" dirty="0" smtClean="0">
                <a:solidFill>
                  <a:schemeClr val="accent6"/>
                </a:solidFill>
                <a:latin typeface="Solitas Serif Norm Regular" panose="02000503030000020003" pitchFamily="50" charset="0"/>
                <a:ea typeface="+mn-ea"/>
                <a:cs typeface="+mn-cs"/>
              </a:defRPr>
            </a:lvl3pPr>
            <a:lvl4pPr>
              <a:defRPr lang="en-US" sz="2600" kern="1200" spc="400" dirty="0" smtClean="0">
                <a:solidFill>
                  <a:schemeClr val="accent6"/>
                </a:solidFill>
                <a:latin typeface="Solitas Serif Norm Regular" panose="02000503030000020003" pitchFamily="50" charset="0"/>
                <a:ea typeface="+mn-ea"/>
                <a:cs typeface="+mn-cs"/>
              </a:defRPr>
            </a:lvl4pPr>
            <a:lvl5pPr>
              <a:defRPr lang="en-US" sz="2600" kern="1200" spc="400" dirty="0">
                <a:solidFill>
                  <a:schemeClr val="accent6"/>
                </a:solidFill>
                <a:latin typeface="Solitas Serif Norm Regular" panose="02000503030000020003" pitchFamily="50" charset="0"/>
                <a:ea typeface="+mn-ea"/>
                <a:cs typeface="+mn-cs"/>
              </a:defRPr>
            </a:lvl5pPr>
          </a:lstStyle>
          <a:p>
            <a:pPr lvl="0"/>
            <a:r>
              <a:rPr lang="en-US" dirty="0"/>
              <a:t>DATE</a:t>
            </a:r>
          </a:p>
        </p:txBody>
      </p:sp>
    </p:spTree>
    <p:extLst>
      <p:ext uri="{BB962C8B-B14F-4D97-AF65-F5344CB8AC3E}">
        <p14:creationId xmlns:p14="http://schemas.microsoft.com/office/powerpoint/2010/main" val="429181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O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BF0014-C7E4-4437-A74A-44AE817CBC94}"/>
              </a:ext>
            </a:extLst>
          </p:cNvPr>
          <p:cNvSpPr>
            <a:spLocks noGrp="1"/>
          </p:cNvSpPr>
          <p:nvPr>
            <p:ph type="body" sz="quarter" idx="11"/>
          </p:nvPr>
        </p:nvSpPr>
        <p:spPr>
          <a:xfrm>
            <a:off x="648700" y="2256372"/>
            <a:ext cx="5592444" cy="2493428"/>
          </a:xfrm>
        </p:spPr>
        <p:txBody>
          <a:bodyPr/>
          <a:lstStyle>
            <a:lvl1pPr marL="0" indent="0">
              <a:lnSpc>
                <a:spcPct val="100000"/>
              </a:lnSpc>
              <a:spcBef>
                <a:spcPts val="0"/>
              </a:spcBef>
              <a:spcAft>
                <a:spcPts val="1200"/>
              </a:spcAft>
              <a:buNone/>
              <a:defRPr lang="en-US" sz="4400" kern="1200" spc="300" dirty="0" smtClean="0">
                <a:solidFill>
                  <a:schemeClr val="accent4"/>
                </a:solidFill>
                <a:latin typeface="Solitas Serif Norm Regular" panose="02000503030000020003" pitchFamily="50" charset="0"/>
                <a:ea typeface="+mn-ea"/>
                <a:cs typeface="+mn-cs"/>
              </a:defRPr>
            </a:lvl1pPr>
            <a:lvl2pPr marL="0" indent="0">
              <a:lnSpc>
                <a:spcPct val="110000"/>
              </a:lnSpc>
              <a:spcBef>
                <a:spcPts val="0"/>
              </a:spcBef>
              <a:spcAft>
                <a:spcPts val="1200"/>
              </a:spcAft>
              <a:buNone/>
              <a:defRPr lang="en-US" sz="1600" kern="1200" dirty="0" smtClean="0">
                <a:solidFill>
                  <a:schemeClr val="tx2"/>
                </a:solidFill>
                <a:latin typeface="Solitas Norm Light" pitchFamily="50" charset="0"/>
                <a:ea typeface="+mn-ea"/>
                <a:cs typeface="+mn-cs"/>
              </a:defRPr>
            </a:lvl2pPr>
          </a:lstStyle>
          <a:p>
            <a:pPr lvl="0"/>
            <a:r>
              <a:rPr lang="en-US" smtClean="0"/>
              <a:t>Edit Master text styles</a:t>
            </a:r>
          </a:p>
          <a:p>
            <a:pPr lvl="1"/>
            <a:r>
              <a:rPr lang="en-US" smtClean="0"/>
              <a:t>Second level</a:t>
            </a:r>
          </a:p>
        </p:txBody>
      </p:sp>
      <p:pic>
        <p:nvPicPr>
          <p:cNvPr id="4" name="Graphic 3">
            <a:extLst>
              <a:ext uri="{FF2B5EF4-FFF2-40B4-BE49-F238E27FC236}">
                <a16:creationId xmlns:a16="http://schemas.microsoft.com/office/drawing/2014/main" id="{9F7CC3C0-0B37-411A-B000-BB3955DEC4D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361717" y="1142618"/>
            <a:ext cx="3300642" cy="4572764"/>
          </a:xfrm>
          <a:prstGeom prst="rect">
            <a:avLst/>
          </a:prstGeom>
        </p:spPr>
      </p:pic>
    </p:spTree>
    <p:extLst>
      <p:ext uri="{BB962C8B-B14F-4D97-AF65-F5344CB8AC3E}">
        <p14:creationId xmlns:p14="http://schemas.microsoft.com/office/powerpoint/2010/main" val="266466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Picture Left Content Righ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D2B3560-66FE-4813-8D11-AF05D09E2FF4}"/>
              </a:ext>
            </a:extLst>
          </p:cNvPr>
          <p:cNvCxnSpPr/>
          <p:nvPr userDrawn="1"/>
        </p:nvCxnSpPr>
        <p:spPr>
          <a:xfrm>
            <a:off x="617087" y="815553"/>
            <a:ext cx="895350" cy="0"/>
          </a:xfrm>
          <a:prstGeom prst="line">
            <a:avLst/>
          </a:prstGeom>
          <a:ln w="12700">
            <a:solidFill>
              <a:srgbClr val="D29F13"/>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0C3440EB-C65D-4AAC-B557-E8D98533D44B}"/>
              </a:ext>
            </a:extLst>
          </p:cNvPr>
          <p:cNvSpPr>
            <a:spLocks noGrp="1"/>
          </p:cNvSpPr>
          <p:nvPr>
            <p:ph type="body" sz="quarter" idx="10" hasCustomPrompt="1"/>
          </p:nvPr>
        </p:nvSpPr>
        <p:spPr>
          <a:xfrm>
            <a:off x="617087" y="1082388"/>
            <a:ext cx="5413829" cy="552145"/>
          </a:xfrm>
        </p:spPr>
        <p:txBody>
          <a:bodyPr lIns="0" rIns="0">
            <a:noAutofit/>
          </a:bodyPr>
          <a:lstStyle>
            <a:lvl1pPr marL="0" indent="0" algn="l" defTabSz="914400" rtl="0" eaLnBrk="1" latinLnBrk="0" hangingPunct="1">
              <a:buNone/>
              <a:defRPr lang="en-US" sz="4400" kern="1200" spc="300" dirty="0" smtClean="0">
                <a:solidFill>
                  <a:schemeClr val="accent3"/>
                </a:solidFill>
                <a:latin typeface="Solitas Serif Norm Regular" panose="02000503030000020003" pitchFamily="50" charset="0"/>
                <a:ea typeface="+mn-ea"/>
                <a:cs typeface="+mn-cs"/>
              </a:defRPr>
            </a:lvl1pPr>
            <a:lvl2pPr marL="0" algn="l" defTabSz="914400" rtl="0" eaLnBrk="1" latinLnBrk="0" hangingPunct="1">
              <a:defRPr lang="en-US" sz="4400" kern="1200" spc="300" dirty="0" smtClean="0">
                <a:solidFill>
                  <a:schemeClr val="accent3"/>
                </a:solidFill>
                <a:latin typeface="Solitas Serif Norm Regular" panose="02000503030000020003" pitchFamily="50" charset="0"/>
                <a:ea typeface="+mn-ea"/>
                <a:cs typeface="+mn-cs"/>
              </a:defRPr>
            </a:lvl2pPr>
            <a:lvl3pPr marL="0" algn="l" defTabSz="914400" rtl="0" eaLnBrk="1" latinLnBrk="0" hangingPunct="1">
              <a:defRPr lang="en-US" sz="4400" kern="1200" spc="300" dirty="0" smtClean="0">
                <a:solidFill>
                  <a:schemeClr val="accent3"/>
                </a:solidFill>
                <a:latin typeface="Solitas Serif Norm Regular" panose="02000503030000020003" pitchFamily="50" charset="0"/>
                <a:ea typeface="+mn-ea"/>
                <a:cs typeface="+mn-cs"/>
              </a:defRPr>
            </a:lvl3pPr>
            <a:lvl4pPr marL="0" algn="l" defTabSz="914400" rtl="0" eaLnBrk="1" latinLnBrk="0" hangingPunct="1">
              <a:defRPr lang="en-US" sz="4400" kern="1200" spc="300" dirty="0" smtClean="0">
                <a:solidFill>
                  <a:schemeClr val="accent3"/>
                </a:solidFill>
                <a:latin typeface="Solitas Serif Norm Regular" panose="02000503030000020003" pitchFamily="50" charset="0"/>
                <a:ea typeface="+mn-ea"/>
                <a:cs typeface="+mn-cs"/>
              </a:defRPr>
            </a:lvl4pPr>
            <a:lvl5pPr marL="0" algn="l" defTabSz="914400" rtl="0" eaLnBrk="1" latinLnBrk="0" hangingPunct="1">
              <a:defRPr lang="en-US" sz="4400" kern="1200" spc="300" dirty="0">
                <a:solidFill>
                  <a:schemeClr val="accent3"/>
                </a:solidFill>
                <a:latin typeface="Solitas Serif Norm Regular" panose="02000503030000020003" pitchFamily="50" charset="0"/>
                <a:ea typeface="+mn-ea"/>
                <a:cs typeface="+mn-cs"/>
              </a:defRPr>
            </a:lvl5pPr>
          </a:lstStyle>
          <a:p>
            <a:pPr lvl="0"/>
            <a:r>
              <a:rPr lang="en-US" dirty="0"/>
              <a:t>YOUR TITLE</a:t>
            </a:r>
          </a:p>
        </p:txBody>
      </p:sp>
      <p:sp>
        <p:nvSpPr>
          <p:cNvPr id="16" name="Picture Placeholder 15">
            <a:extLst>
              <a:ext uri="{FF2B5EF4-FFF2-40B4-BE49-F238E27FC236}">
                <a16:creationId xmlns:a16="http://schemas.microsoft.com/office/drawing/2014/main" id="{9FED027D-2488-4507-8EE4-06E8AB5034F2}"/>
              </a:ext>
            </a:extLst>
          </p:cNvPr>
          <p:cNvSpPr>
            <a:spLocks noGrp="1"/>
          </p:cNvSpPr>
          <p:nvPr>
            <p:ph type="pic" sz="quarter" idx="11"/>
          </p:nvPr>
        </p:nvSpPr>
        <p:spPr>
          <a:xfrm>
            <a:off x="617085" y="1901366"/>
            <a:ext cx="3969429" cy="4956634"/>
          </a:xfrm>
        </p:spPr>
        <p:txBody>
          <a:bodyPr/>
          <a:lstStyle/>
          <a:p>
            <a:r>
              <a:rPr lang="en-US" smtClean="0"/>
              <a:t>Click icon to add picture</a:t>
            </a:r>
            <a:endParaRPr lang="en-US"/>
          </a:p>
        </p:txBody>
      </p:sp>
      <p:sp>
        <p:nvSpPr>
          <p:cNvPr id="20" name="Text Placeholder 19">
            <a:extLst>
              <a:ext uri="{FF2B5EF4-FFF2-40B4-BE49-F238E27FC236}">
                <a16:creationId xmlns:a16="http://schemas.microsoft.com/office/drawing/2014/main" id="{098A1B3A-21BA-456C-A4C2-399952D14E0E}"/>
              </a:ext>
            </a:extLst>
          </p:cNvPr>
          <p:cNvSpPr>
            <a:spLocks noGrp="1"/>
          </p:cNvSpPr>
          <p:nvPr>
            <p:ph type="body" sz="quarter" idx="12"/>
          </p:nvPr>
        </p:nvSpPr>
        <p:spPr>
          <a:xfrm>
            <a:off x="5237275" y="3210133"/>
            <a:ext cx="5967754" cy="3248724"/>
          </a:xfrm>
        </p:spPr>
        <p:txBody>
          <a:bodyPr/>
          <a:lstStyle>
            <a:lvl1pPr marL="0" indent="0">
              <a:lnSpc>
                <a:spcPct val="100000"/>
              </a:lnSpc>
              <a:spcBef>
                <a:spcPts val="0"/>
              </a:spcBef>
              <a:spcAft>
                <a:spcPts val="1200"/>
              </a:spcAft>
              <a:buNone/>
              <a:defRPr lang="en-US" sz="2400" kern="1200" dirty="0" smtClean="0">
                <a:solidFill>
                  <a:schemeClr val="accent4"/>
                </a:solidFill>
                <a:latin typeface="Solitas Slab Norm Light" pitchFamily="50" charset="0"/>
                <a:ea typeface="+mn-ea"/>
                <a:cs typeface="+mn-cs"/>
              </a:defRPr>
            </a:lvl1pPr>
            <a:lvl2pPr marL="0" indent="0">
              <a:lnSpc>
                <a:spcPct val="110000"/>
              </a:lnSpc>
              <a:spcBef>
                <a:spcPts val="0"/>
              </a:spcBef>
              <a:spcAft>
                <a:spcPts val="1200"/>
              </a:spcAft>
              <a:buNone/>
              <a:defRPr lang="en-US" sz="1600" kern="1200" dirty="0" smtClean="0">
                <a:solidFill>
                  <a:schemeClr val="tx2"/>
                </a:solidFill>
                <a:latin typeface="Solitas Norm Light" pitchFamily="50" charset="0"/>
                <a:ea typeface="+mn-ea"/>
                <a:cs typeface="+mn-cs"/>
              </a:defRPr>
            </a:lvl2pPr>
            <a:lvl3pPr>
              <a:defRPr lang="en-US" sz="1600" kern="1200" dirty="0" smtClean="0">
                <a:solidFill>
                  <a:schemeClr val="tx2"/>
                </a:solidFill>
                <a:latin typeface="Solitas Norm Light" pitchFamily="50" charset="0"/>
                <a:ea typeface="+mn-ea"/>
                <a:cs typeface="+mn-cs"/>
              </a:defRPr>
            </a:lvl3pPr>
            <a:lvl4pPr>
              <a:defRPr lang="en-US" sz="1600" kern="1200" dirty="0" smtClean="0">
                <a:solidFill>
                  <a:schemeClr val="tx2"/>
                </a:solidFill>
                <a:latin typeface="Solitas Norm Light" pitchFamily="50" charset="0"/>
                <a:ea typeface="+mn-ea"/>
                <a:cs typeface="+mn-cs"/>
              </a:defRPr>
            </a:lvl4pPr>
            <a:lvl5pPr>
              <a:defRPr lang="en-US" sz="1600" kern="1200" dirty="0">
                <a:solidFill>
                  <a:schemeClr val="tx2"/>
                </a:solidFill>
                <a:latin typeface="Solitas Norm Light" pitchFamily="50" charset="0"/>
                <a:ea typeface="+mn-ea"/>
                <a:cs typeface="+mn-cs"/>
              </a:defRPr>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85455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Lef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F81DC3-2356-4BC1-ABDA-3FCAE307EBCF}"/>
              </a:ext>
            </a:extLst>
          </p:cNvPr>
          <p:cNvGrpSpPr/>
          <p:nvPr userDrawn="1"/>
        </p:nvGrpSpPr>
        <p:grpSpPr>
          <a:xfrm>
            <a:off x="9267899" y="-55152"/>
            <a:ext cx="2656116" cy="2427070"/>
            <a:chOff x="8969827" y="-55152"/>
            <a:chExt cx="2954188" cy="2699438"/>
          </a:xfrm>
          <a:solidFill>
            <a:schemeClr val="accent3"/>
          </a:solidFill>
        </p:grpSpPr>
        <p:pic>
          <p:nvPicPr>
            <p:cNvPr id="5" name="Graphic 4">
              <a:extLst>
                <a:ext uri="{FF2B5EF4-FFF2-40B4-BE49-F238E27FC236}">
                  <a16:creationId xmlns:a16="http://schemas.microsoft.com/office/drawing/2014/main" id="{E2F6B95E-7927-4F45-B8F6-8226E2A6421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830307" y="-55152"/>
              <a:ext cx="1233407" cy="1374944"/>
            </a:xfrm>
            <a:prstGeom prst="rect">
              <a:avLst/>
            </a:prstGeom>
          </p:spPr>
        </p:pic>
        <p:pic>
          <p:nvPicPr>
            <p:cNvPr id="6" name="Graphic 5">
              <a:extLst>
                <a:ext uri="{FF2B5EF4-FFF2-40B4-BE49-F238E27FC236}">
                  <a16:creationId xmlns:a16="http://schemas.microsoft.com/office/drawing/2014/main" id="{6240D76A-96BE-467D-B9FB-41D2EE28B97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69827" y="595610"/>
              <a:ext cx="823644" cy="918161"/>
            </a:xfrm>
            <a:prstGeom prst="rect">
              <a:avLst/>
            </a:prstGeom>
          </p:spPr>
        </p:pic>
        <p:pic>
          <p:nvPicPr>
            <p:cNvPr id="7" name="Graphic 6">
              <a:extLst>
                <a:ext uri="{FF2B5EF4-FFF2-40B4-BE49-F238E27FC236}">
                  <a16:creationId xmlns:a16="http://schemas.microsoft.com/office/drawing/2014/main" id="{A432CE95-EF28-46A7-9CAE-233C9BC9CCC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100371" y="595610"/>
              <a:ext cx="823644" cy="918161"/>
            </a:xfrm>
            <a:prstGeom prst="rect">
              <a:avLst/>
            </a:prstGeom>
          </p:spPr>
        </p:pic>
        <p:pic>
          <p:nvPicPr>
            <p:cNvPr id="8" name="Graphic 7">
              <a:extLst>
                <a:ext uri="{FF2B5EF4-FFF2-40B4-BE49-F238E27FC236}">
                  <a16:creationId xmlns:a16="http://schemas.microsoft.com/office/drawing/2014/main" id="{445A6E2D-AA10-4DFC-9E7E-A8044842AA4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035188" y="1726125"/>
              <a:ext cx="823644" cy="918161"/>
            </a:xfrm>
            <a:prstGeom prst="rect">
              <a:avLst/>
            </a:prstGeom>
          </p:spPr>
        </p:pic>
      </p:grpSp>
      <p:sp>
        <p:nvSpPr>
          <p:cNvPr id="12" name="Picture Placeholder 11">
            <a:extLst>
              <a:ext uri="{FF2B5EF4-FFF2-40B4-BE49-F238E27FC236}">
                <a16:creationId xmlns:a16="http://schemas.microsoft.com/office/drawing/2014/main" id="{FC238EDD-5A31-4A78-9C96-5EDD800FEE6A}"/>
              </a:ext>
            </a:extLst>
          </p:cNvPr>
          <p:cNvSpPr>
            <a:spLocks noGrp="1"/>
          </p:cNvSpPr>
          <p:nvPr>
            <p:ph type="pic" sz="quarter" idx="10"/>
          </p:nvPr>
        </p:nvSpPr>
        <p:spPr>
          <a:xfrm>
            <a:off x="-1" y="0"/>
            <a:ext cx="6589487" cy="6858000"/>
          </a:xfrm>
        </p:spPr>
        <p:txBody>
          <a:bodyPr/>
          <a:lstStyle/>
          <a:p>
            <a:r>
              <a:rPr lang="en-US" smtClean="0"/>
              <a:t>Click icon to add picture</a:t>
            </a:r>
            <a:endParaRPr lang="en-US"/>
          </a:p>
        </p:txBody>
      </p:sp>
      <p:sp>
        <p:nvSpPr>
          <p:cNvPr id="11" name="Text Placeholder 10">
            <a:extLst>
              <a:ext uri="{FF2B5EF4-FFF2-40B4-BE49-F238E27FC236}">
                <a16:creationId xmlns:a16="http://schemas.microsoft.com/office/drawing/2014/main" id="{B1F0636D-2C41-47E7-AE6B-1BDFB82959E4}"/>
              </a:ext>
            </a:extLst>
          </p:cNvPr>
          <p:cNvSpPr>
            <a:spLocks noGrp="1"/>
          </p:cNvSpPr>
          <p:nvPr>
            <p:ph type="body" sz="quarter" idx="14" hasCustomPrompt="1"/>
          </p:nvPr>
        </p:nvSpPr>
        <p:spPr>
          <a:xfrm>
            <a:off x="7082969" y="3059889"/>
            <a:ext cx="4717143" cy="2858311"/>
          </a:xfrm>
        </p:spPr>
        <p:txBody>
          <a:bodyPr/>
          <a:lstStyle>
            <a:lvl1pPr marL="0" indent="0">
              <a:buNone/>
              <a:defRPr lang="en-US" sz="4400" kern="1200" spc="300" dirty="0" smtClean="0">
                <a:solidFill>
                  <a:srgbClr val="D29F13"/>
                </a:solidFill>
                <a:latin typeface="Solitas Serif Norm Regular" panose="02000503030000020003" pitchFamily="50" charset="0"/>
                <a:ea typeface="+mn-ea"/>
                <a:cs typeface="+mn-cs"/>
              </a:defRPr>
            </a:lvl1pPr>
            <a:lvl2pPr marL="0" indent="0">
              <a:buNone/>
              <a:defRPr lang="en-US" sz="1600" kern="1200" dirty="0" smtClean="0">
                <a:solidFill>
                  <a:schemeClr val="tx1">
                    <a:lumMod val="50000"/>
                    <a:lumOff val="50000"/>
                  </a:schemeClr>
                </a:solidFill>
                <a:latin typeface="Solitas Norm Light" pitchFamily="50" charset="0"/>
                <a:ea typeface="+mn-ea"/>
                <a:cs typeface="+mn-cs"/>
              </a:defRPr>
            </a:lvl2pPr>
          </a:lstStyle>
          <a:p>
            <a:pPr lvl="0"/>
            <a:r>
              <a:rPr lang="en-US" dirty="0"/>
              <a:t>YOUR TITLE</a:t>
            </a:r>
          </a:p>
          <a:p>
            <a:pPr lvl="1"/>
            <a:r>
              <a:rPr lang="en-US" dirty="0"/>
              <a:t>Second level</a:t>
            </a:r>
          </a:p>
        </p:txBody>
      </p:sp>
    </p:spTree>
    <p:extLst>
      <p:ext uri="{BB962C8B-B14F-4D97-AF65-F5344CB8AC3E}">
        <p14:creationId xmlns:p14="http://schemas.microsoft.com/office/powerpoint/2010/main" val="3518471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6E3D92C2-1410-4268-8A63-D32D48418A16}"/>
              </a:ext>
            </a:extLst>
          </p:cNvPr>
          <p:cNvSpPr>
            <a:spLocks noGrp="1"/>
          </p:cNvSpPr>
          <p:nvPr>
            <p:ph type="chart" sz="quarter" idx="10"/>
          </p:nvPr>
        </p:nvSpPr>
        <p:spPr>
          <a:xfrm>
            <a:off x="969736" y="1569775"/>
            <a:ext cx="6727371" cy="4470400"/>
          </a:xfrm>
        </p:spPr>
        <p:txBody>
          <a:bodyPr/>
          <a:lstStyle/>
          <a:p>
            <a:r>
              <a:rPr lang="en-US" smtClean="0"/>
              <a:t>Click icon to add chart</a:t>
            </a:r>
            <a:endParaRPr lang="en-US"/>
          </a:p>
        </p:txBody>
      </p:sp>
      <p:sp>
        <p:nvSpPr>
          <p:cNvPr id="8" name="Text Placeholder 7">
            <a:extLst>
              <a:ext uri="{FF2B5EF4-FFF2-40B4-BE49-F238E27FC236}">
                <a16:creationId xmlns:a16="http://schemas.microsoft.com/office/drawing/2014/main" id="{7709D85B-5799-42C8-99F2-961BDF359343}"/>
              </a:ext>
            </a:extLst>
          </p:cNvPr>
          <p:cNvSpPr>
            <a:spLocks noGrp="1"/>
          </p:cNvSpPr>
          <p:nvPr>
            <p:ph type="body" sz="quarter" idx="11" hasCustomPrompt="1"/>
          </p:nvPr>
        </p:nvSpPr>
        <p:spPr>
          <a:xfrm>
            <a:off x="969736" y="861367"/>
            <a:ext cx="5499991" cy="513025"/>
          </a:xfrm>
        </p:spPr>
        <p:txBody>
          <a:bodyPr lIns="0" rIns="0">
            <a:noAutofit/>
          </a:bodyPr>
          <a:lstStyle>
            <a:lvl1pPr marL="0" indent="0" algn="l" defTabSz="914400" rtl="0" eaLnBrk="1" latinLnBrk="0" hangingPunct="1">
              <a:buNone/>
              <a:defRPr lang="en-US" sz="3200" kern="1200" dirty="0" smtClean="0">
                <a:solidFill>
                  <a:schemeClr val="accent4"/>
                </a:solidFill>
                <a:latin typeface="Solitas Slab Norm Light" pitchFamily="50" charset="0"/>
                <a:ea typeface="+mn-ea"/>
                <a:cs typeface="+mn-cs"/>
              </a:defRPr>
            </a:lvl1pPr>
            <a:lvl2pPr marL="0" algn="ctr" defTabSz="914400" rtl="0" eaLnBrk="1" latinLnBrk="0" hangingPunct="1">
              <a:defRPr lang="en-US" sz="3200" kern="1200" dirty="0" smtClean="0">
                <a:solidFill>
                  <a:schemeClr val="accent4"/>
                </a:solidFill>
                <a:latin typeface="Solitas Slab Norm Light" pitchFamily="50" charset="0"/>
                <a:ea typeface="+mn-ea"/>
                <a:cs typeface="+mn-cs"/>
              </a:defRPr>
            </a:lvl2pPr>
            <a:lvl3pPr marL="0" algn="ctr" defTabSz="914400" rtl="0" eaLnBrk="1" latinLnBrk="0" hangingPunct="1">
              <a:defRPr lang="en-US" sz="3200" kern="1200" dirty="0" smtClean="0">
                <a:solidFill>
                  <a:schemeClr val="accent4"/>
                </a:solidFill>
                <a:latin typeface="Solitas Slab Norm Light" pitchFamily="50" charset="0"/>
                <a:ea typeface="+mn-ea"/>
                <a:cs typeface="+mn-cs"/>
              </a:defRPr>
            </a:lvl3pPr>
            <a:lvl4pPr marL="0" algn="ctr" defTabSz="914400" rtl="0" eaLnBrk="1" latinLnBrk="0" hangingPunct="1">
              <a:defRPr lang="en-US" sz="3200" kern="1200" dirty="0" smtClean="0">
                <a:solidFill>
                  <a:schemeClr val="accent4"/>
                </a:solidFill>
                <a:latin typeface="Solitas Slab Norm Light" pitchFamily="50" charset="0"/>
                <a:ea typeface="+mn-ea"/>
                <a:cs typeface="+mn-cs"/>
              </a:defRPr>
            </a:lvl4pPr>
            <a:lvl5pPr marL="0" algn="ctr" defTabSz="914400" rtl="0" eaLnBrk="1" latinLnBrk="0" hangingPunct="1">
              <a:defRPr lang="en-US" sz="3200" kern="1200" dirty="0">
                <a:solidFill>
                  <a:schemeClr val="accent4"/>
                </a:solidFill>
                <a:latin typeface="Solitas Slab Norm Light" pitchFamily="50" charset="0"/>
                <a:ea typeface="+mn-ea"/>
                <a:cs typeface="+mn-cs"/>
              </a:defRPr>
            </a:lvl5pPr>
          </a:lstStyle>
          <a:p>
            <a:pPr lvl="0"/>
            <a:r>
              <a:rPr lang="en-US" dirty="0"/>
              <a:t>CHART TITLE</a:t>
            </a:r>
          </a:p>
        </p:txBody>
      </p:sp>
      <p:cxnSp>
        <p:nvCxnSpPr>
          <p:cNvPr id="10" name="Straight Connector 9">
            <a:extLst>
              <a:ext uri="{FF2B5EF4-FFF2-40B4-BE49-F238E27FC236}">
                <a16:creationId xmlns:a16="http://schemas.microsoft.com/office/drawing/2014/main" id="{3FD9460C-FF64-462D-B5E9-6ED78DB7FB7B}"/>
              </a:ext>
            </a:extLst>
          </p:cNvPr>
          <p:cNvCxnSpPr/>
          <p:nvPr userDrawn="1"/>
        </p:nvCxnSpPr>
        <p:spPr>
          <a:xfrm>
            <a:off x="8304440" y="2428493"/>
            <a:ext cx="895350" cy="0"/>
          </a:xfrm>
          <a:prstGeom prst="line">
            <a:avLst/>
          </a:prstGeom>
          <a:ln w="12700">
            <a:solidFill>
              <a:srgbClr val="D29F1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F60A8748-4BB6-4001-84F0-A3872BA2AAC7}"/>
              </a:ext>
            </a:extLst>
          </p:cNvPr>
          <p:cNvSpPr>
            <a:spLocks noGrp="1"/>
          </p:cNvSpPr>
          <p:nvPr>
            <p:ph type="body" sz="quarter" idx="12"/>
          </p:nvPr>
        </p:nvSpPr>
        <p:spPr>
          <a:xfrm>
            <a:off x="8304439" y="2726797"/>
            <a:ext cx="3248933" cy="1644655"/>
          </a:xfrm>
        </p:spPr>
        <p:txBody>
          <a:bodyPr lIns="0"/>
          <a:lstStyle>
            <a:lvl1pPr marL="0" indent="0">
              <a:buNone/>
              <a:defRPr/>
            </a:lvl1pPr>
          </a:lstStyle>
          <a:p>
            <a:pPr lvl="0"/>
            <a:r>
              <a:rPr lang="en-US" smtClean="0"/>
              <a:t>Edit Master text styles</a:t>
            </a:r>
          </a:p>
        </p:txBody>
      </p:sp>
    </p:spTree>
    <p:extLst>
      <p:ext uri="{BB962C8B-B14F-4D97-AF65-F5344CB8AC3E}">
        <p14:creationId xmlns:p14="http://schemas.microsoft.com/office/powerpoint/2010/main" val="2831328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FD9460C-FF64-462D-B5E9-6ED78DB7FB7B}"/>
              </a:ext>
            </a:extLst>
          </p:cNvPr>
          <p:cNvCxnSpPr/>
          <p:nvPr userDrawn="1"/>
        </p:nvCxnSpPr>
        <p:spPr>
          <a:xfrm>
            <a:off x="8304440" y="2428493"/>
            <a:ext cx="895350" cy="0"/>
          </a:xfrm>
          <a:prstGeom prst="line">
            <a:avLst/>
          </a:prstGeom>
          <a:ln w="12700">
            <a:solidFill>
              <a:srgbClr val="D29F1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F60A8748-4BB6-4001-84F0-A3872BA2AAC7}"/>
              </a:ext>
            </a:extLst>
          </p:cNvPr>
          <p:cNvSpPr>
            <a:spLocks noGrp="1"/>
          </p:cNvSpPr>
          <p:nvPr>
            <p:ph type="body" sz="quarter" idx="12"/>
          </p:nvPr>
        </p:nvSpPr>
        <p:spPr>
          <a:xfrm>
            <a:off x="8304439" y="2726797"/>
            <a:ext cx="3248933" cy="1644655"/>
          </a:xfrm>
        </p:spPr>
        <p:txBody>
          <a:bodyPr lIns="0"/>
          <a:lstStyle>
            <a:lvl1pPr marL="0" indent="0">
              <a:buNone/>
              <a:defRPr/>
            </a:lvl1pPr>
          </a:lstStyle>
          <a:p>
            <a:pPr lvl="0"/>
            <a:r>
              <a:rPr lang="en-US" smtClean="0"/>
              <a:t>Edit Master text styles</a:t>
            </a:r>
          </a:p>
        </p:txBody>
      </p:sp>
      <p:sp>
        <p:nvSpPr>
          <p:cNvPr id="4" name="Table Placeholder 3">
            <a:extLst>
              <a:ext uri="{FF2B5EF4-FFF2-40B4-BE49-F238E27FC236}">
                <a16:creationId xmlns:a16="http://schemas.microsoft.com/office/drawing/2014/main" id="{5077F226-0C3B-4A38-B03A-FDCECB3E6C2D}"/>
              </a:ext>
            </a:extLst>
          </p:cNvPr>
          <p:cNvSpPr>
            <a:spLocks noGrp="1"/>
          </p:cNvSpPr>
          <p:nvPr>
            <p:ph type="tbl" sz="quarter" idx="13"/>
          </p:nvPr>
        </p:nvSpPr>
        <p:spPr>
          <a:xfrm>
            <a:off x="969735" y="841829"/>
            <a:ext cx="6727371" cy="5198346"/>
          </a:xfrm>
        </p:spPr>
        <p:txBody>
          <a:bodyPr/>
          <a:lstStyle/>
          <a:p>
            <a:r>
              <a:rPr lang="en-US" smtClean="0"/>
              <a:t>Click icon to add table</a:t>
            </a:r>
            <a:endParaRPr lang="en-US"/>
          </a:p>
        </p:txBody>
      </p:sp>
    </p:spTree>
    <p:extLst>
      <p:ext uri="{BB962C8B-B14F-4D97-AF65-F5344CB8AC3E}">
        <p14:creationId xmlns:p14="http://schemas.microsoft.com/office/powerpoint/2010/main" val="300660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0ECA-472C-4FEE-925B-6CFD6DDDF19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86561EE9-B7FC-4886-ADF8-8852403001A9}"/>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769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0ECA-472C-4FEE-925B-6CFD6DDDF19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86561EE9-B7FC-4886-ADF8-8852403001A9}"/>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841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3D32035-DC45-4CF2-8FCA-CD38CB694FF2}"/>
              </a:ext>
            </a:extLst>
          </p:cNvPr>
          <p:cNvSpPr>
            <a:spLocks noGrp="1"/>
          </p:cNvSpPr>
          <p:nvPr>
            <p:ph type="pic" sz="quarter" idx="12"/>
          </p:nvPr>
        </p:nvSpPr>
        <p:spPr>
          <a:xfrm>
            <a:off x="0" y="0"/>
            <a:ext cx="12192000" cy="6858000"/>
          </a:xfrm>
        </p:spPr>
        <p:txBody>
          <a:bodyPr/>
          <a:lstStyle/>
          <a:p>
            <a:r>
              <a:rPr lang="en-US" smtClean="0"/>
              <a:t>Click icon to add picture</a:t>
            </a:r>
            <a:endParaRPr lang="en-US"/>
          </a:p>
        </p:txBody>
      </p:sp>
      <p:sp>
        <p:nvSpPr>
          <p:cNvPr id="4" name="Text Placeholder 2">
            <a:extLst>
              <a:ext uri="{FF2B5EF4-FFF2-40B4-BE49-F238E27FC236}">
                <a16:creationId xmlns:a16="http://schemas.microsoft.com/office/drawing/2014/main" id="{B720BA8D-28AF-4747-AD8F-BAD854C93794}"/>
              </a:ext>
            </a:extLst>
          </p:cNvPr>
          <p:cNvSpPr>
            <a:spLocks noGrp="1"/>
          </p:cNvSpPr>
          <p:nvPr>
            <p:ph type="body" sz="quarter" idx="11"/>
          </p:nvPr>
        </p:nvSpPr>
        <p:spPr>
          <a:xfrm>
            <a:off x="648700" y="2256372"/>
            <a:ext cx="5592444" cy="2493428"/>
          </a:xfrm>
        </p:spPr>
        <p:txBody>
          <a:bodyPr anchor="ctr">
            <a:normAutofit/>
          </a:bodyPr>
          <a:lstStyle>
            <a:lvl1pPr marL="0" indent="0">
              <a:lnSpc>
                <a:spcPct val="100000"/>
              </a:lnSpc>
              <a:spcBef>
                <a:spcPts val="0"/>
              </a:spcBef>
              <a:spcAft>
                <a:spcPts val="1200"/>
              </a:spcAft>
              <a:buNone/>
              <a:defRPr lang="en-US" sz="3600" kern="1200" dirty="0">
                <a:solidFill>
                  <a:schemeClr val="accent3"/>
                </a:solidFill>
                <a:latin typeface="Solitas Slab Norm Light" pitchFamily="50" charset="0"/>
                <a:ea typeface="+mn-ea"/>
                <a:cs typeface="+mn-cs"/>
              </a:defRPr>
            </a:lvl1pPr>
            <a:lvl2pPr marL="0" indent="0">
              <a:lnSpc>
                <a:spcPct val="110000"/>
              </a:lnSpc>
              <a:spcBef>
                <a:spcPts val="0"/>
              </a:spcBef>
              <a:spcAft>
                <a:spcPts val="1200"/>
              </a:spcAft>
              <a:buNone/>
              <a:defRPr lang="en-US" sz="1600" kern="1200" dirty="0" smtClean="0">
                <a:solidFill>
                  <a:schemeClr val="tx2"/>
                </a:solidFill>
                <a:latin typeface="Solitas Norm Light" pitchFamily="50" charset="0"/>
                <a:ea typeface="+mn-ea"/>
                <a:cs typeface="+mn-cs"/>
              </a:defRPr>
            </a:lvl2pPr>
          </a:lstStyle>
          <a:p>
            <a:pPr marL="0" lvl="0" indent="0" algn="l" defTabSz="914400" rtl="0" eaLnBrk="1" latinLnBrk="0" hangingPunct="1">
              <a:lnSpc>
                <a:spcPct val="100000"/>
              </a:lnSpc>
              <a:spcBef>
                <a:spcPts val="0"/>
              </a:spcBef>
              <a:spcAft>
                <a:spcPts val="1200"/>
              </a:spcAft>
              <a:buFont typeface="Arial" panose="020B0604020202020204" pitchFamily="34" charset="0"/>
              <a:buNone/>
            </a:pPr>
            <a:r>
              <a:rPr lang="en-US" smtClean="0"/>
              <a:t>Edit Master text styles</a:t>
            </a:r>
          </a:p>
        </p:txBody>
      </p:sp>
    </p:spTree>
    <p:extLst>
      <p:ext uri="{BB962C8B-B14F-4D97-AF65-F5344CB8AC3E}">
        <p14:creationId xmlns:p14="http://schemas.microsoft.com/office/powerpoint/2010/main" val="28549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70669E-FBF1-4B7B-B994-9D0E91C46AB0}"/>
              </a:ext>
            </a:extLst>
          </p:cNvPr>
          <p:cNvGrpSpPr/>
          <p:nvPr userDrawn="1"/>
        </p:nvGrpSpPr>
        <p:grpSpPr>
          <a:xfrm>
            <a:off x="4612779" y="-96921"/>
            <a:ext cx="7731621" cy="6148688"/>
            <a:chOff x="4612779" y="-96921"/>
            <a:chExt cx="7731621" cy="6148688"/>
          </a:xfrm>
        </p:grpSpPr>
        <p:pic>
          <p:nvPicPr>
            <p:cNvPr id="6" name="Graphic 5">
              <a:extLst>
                <a:ext uri="{FF2B5EF4-FFF2-40B4-BE49-F238E27FC236}">
                  <a16:creationId xmlns:a16="http://schemas.microsoft.com/office/drawing/2014/main" id="{D393C45C-3E09-44D5-8D61-97FE9156EDB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237816" y="0"/>
              <a:ext cx="3106584" cy="3463076"/>
            </a:xfrm>
            <a:prstGeom prst="rect">
              <a:avLst/>
            </a:prstGeom>
          </p:spPr>
        </p:pic>
        <p:pic>
          <p:nvPicPr>
            <p:cNvPr id="7" name="Graphic 6">
              <a:extLst>
                <a:ext uri="{FF2B5EF4-FFF2-40B4-BE49-F238E27FC236}">
                  <a16:creationId xmlns:a16="http://schemas.microsoft.com/office/drawing/2014/main" id="{A0996B13-200A-4583-84C1-912B5E2C8A2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939105" y="638404"/>
              <a:ext cx="1901147" cy="2119310"/>
            </a:xfrm>
            <a:prstGeom prst="rect">
              <a:avLst/>
            </a:prstGeom>
          </p:spPr>
        </p:pic>
        <p:pic>
          <p:nvPicPr>
            <p:cNvPr id="8" name="Graphic 7">
              <a:extLst>
                <a:ext uri="{FF2B5EF4-FFF2-40B4-BE49-F238E27FC236}">
                  <a16:creationId xmlns:a16="http://schemas.microsoft.com/office/drawing/2014/main" id="{1FFC1151-25D5-4A74-96CC-C9C9A72665B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612779" y="1641475"/>
              <a:ext cx="1269548" cy="1415234"/>
            </a:xfrm>
            <a:prstGeom prst="rect">
              <a:avLst/>
            </a:prstGeom>
          </p:spPr>
        </p:pic>
        <p:pic>
          <p:nvPicPr>
            <p:cNvPr id="9" name="Graphic 8">
              <a:extLst>
                <a:ext uri="{FF2B5EF4-FFF2-40B4-BE49-F238E27FC236}">
                  <a16:creationId xmlns:a16="http://schemas.microsoft.com/office/drawing/2014/main" id="{9173355F-BEB1-429F-B5DC-C7B51DA0B32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6754" y="1641475"/>
              <a:ext cx="1269548" cy="1415234"/>
            </a:xfrm>
            <a:prstGeom prst="rect">
              <a:avLst/>
            </a:prstGeom>
          </p:spPr>
        </p:pic>
        <p:pic>
          <p:nvPicPr>
            <p:cNvPr id="10" name="Graphic 9">
              <a:extLst>
                <a:ext uri="{FF2B5EF4-FFF2-40B4-BE49-F238E27FC236}">
                  <a16:creationId xmlns:a16="http://schemas.microsoft.com/office/drawing/2014/main" id="{D8E22BD5-DA87-45F0-BDF2-51A6C05E868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6754" y="-96921"/>
              <a:ext cx="1269548" cy="1415234"/>
            </a:xfrm>
            <a:prstGeom prst="rect">
              <a:avLst/>
            </a:prstGeom>
          </p:spPr>
        </p:pic>
        <p:pic>
          <p:nvPicPr>
            <p:cNvPr id="11" name="Graphic 10">
              <a:extLst>
                <a:ext uri="{FF2B5EF4-FFF2-40B4-BE49-F238E27FC236}">
                  <a16:creationId xmlns:a16="http://schemas.microsoft.com/office/drawing/2014/main" id="{164D7DFA-A155-4DFA-A520-965A531CCF9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254904" y="3384027"/>
              <a:ext cx="1269548" cy="1415234"/>
            </a:xfrm>
            <a:prstGeom prst="rect">
              <a:avLst/>
            </a:prstGeom>
          </p:spPr>
        </p:pic>
        <p:pic>
          <p:nvPicPr>
            <p:cNvPr id="12" name="Graphic 11">
              <a:extLst>
                <a:ext uri="{FF2B5EF4-FFF2-40B4-BE49-F238E27FC236}">
                  <a16:creationId xmlns:a16="http://schemas.microsoft.com/office/drawing/2014/main" id="{8E139508-0710-4E32-B5B0-9F84D8A3E2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50762" y="3932457"/>
              <a:ext cx="1901147" cy="2119310"/>
            </a:xfrm>
            <a:prstGeom prst="rect">
              <a:avLst/>
            </a:prstGeom>
          </p:spPr>
        </p:pic>
      </p:grpSp>
      <p:sp>
        <p:nvSpPr>
          <p:cNvPr id="14" name="Text Placeholder 13">
            <a:extLst>
              <a:ext uri="{FF2B5EF4-FFF2-40B4-BE49-F238E27FC236}">
                <a16:creationId xmlns:a16="http://schemas.microsoft.com/office/drawing/2014/main" id="{1970E73C-15FC-4157-9290-48A059AFFA73}"/>
              </a:ext>
            </a:extLst>
          </p:cNvPr>
          <p:cNvSpPr>
            <a:spLocks noGrp="1"/>
          </p:cNvSpPr>
          <p:nvPr>
            <p:ph type="body" sz="quarter" idx="10" hasCustomPrompt="1"/>
          </p:nvPr>
        </p:nvSpPr>
        <p:spPr>
          <a:xfrm>
            <a:off x="914400" y="5528568"/>
            <a:ext cx="4967927" cy="523875"/>
          </a:xfrm>
        </p:spPr>
        <p:txBody>
          <a:bodyPr lIns="0">
            <a:noAutofit/>
          </a:bodyPr>
          <a:lstStyle>
            <a:lvl1pPr marL="0" indent="0">
              <a:buNone/>
              <a:defRPr lang="en-US" sz="4000" kern="1200" spc="800" dirty="0" smtClean="0">
                <a:solidFill>
                  <a:schemeClr val="bg1"/>
                </a:solidFill>
                <a:latin typeface="Solitas Serif Norm Regular" panose="02000503030000020003" pitchFamily="50" charset="0"/>
                <a:ea typeface="+mn-ea"/>
                <a:cs typeface="+mn-cs"/>
              </a:defRPr>
            </a:lvl1pPr>
            <a:lvl2pPr>
              <a:defRPr lang="en-US" sz="4000" kern="1200" spc="800" dirty="0" smtClean="0">
                <a:solidFill>
                  <a:schemeClr val="bg1"/>
                </a:solidFill>
                <a:latin typeface="Solitas Serif Norm Regular" panose="02000503030000020003" pitchFamily="50" charset="0"/>
                <a:ea typeface="+mn-ea"/>
                <a:cs typeface="+mn-cs"/>
              </a:defRPr>
            </a:lvl2pPr>
            <a:lvl3pPr>
              <a:defRPr lang="en-US" sz="4000" kern="1200" spc="800" dirty="0" smtClean="0">
                <a:solidFill>
                  <a:schemeClr val="bg1"/>
                </a:solidFill>
                <a:latin typeface="Solitas Serif Norm Regular" panose="02000503030000020003" pitchFamily="50" charset="0"/>
                <a:ea typeface="+mn-ea"/>
                <a:cs typeface="+mn-cs"/>
              </a:defRPr>
            </a:lvl3pPr>
            <a:lvl4pPr>
              <a:defRPr lang="en-US" sz="4000" kern="1200" spc="800" dirty="0" smtClean="0">
                <a:solidFill>
                  <a:schemeClr val="bg1"/>
                </a:solidFill>
                <a:latin typeface="Solitas Serif Norm Regular" panose="02000503030000020003" pitchFamily="50" charset="0"/>
                <a:ea typeface="+mn-ea"/>
                <a:cs typeface="+mn-cs"/>
              </a:defRPr>
            </a:lvl4pPr>
            <a:lvl5pPr>
              <a:defRPr lang="en-US" sz="4000" kern="1200" spc="800" dirty="0">
                <a:solidFill>
                  <a:schemeClr val="bg1"/>
                </a:solidFill>
                <a:latin typeface="Solitas Serif Norm Regular" panose="02000503030000020003" pitchFamily="50" charset="0"/>
                <a:ea typeface="+mn-ea"/>
                <a:cs typeface="+mn-cs"/>
              </a:defRPr>
            </a:lvl5pPr>
          </a:lstStyle>
          <a:p>
            <a:pPr lvl="0"/>
            <a:r>
              <a:rPr lang="en-US" dirty="0"/>
              <a:t>BREAKER</a:t>
            </a:r>
          </a:p>
        </p:txBody>
      </p:sp>
      <p:sp>
        <p:nvSpPr>
          <p:cNvPr id="15" name="Rectangle 14">
            <a:extLst>
              <a:ext uri="{FF2B5EF4-FFF2-40B4-BE49-F238E27FC236}">
                <a16:creationId xmlns:a16="http://schemas.microsoft.com/office/drawing/2014/main" id="{52F8C1BE-3F6F-4957-9714-51018D7C421C}"/>
              </a:ext>
            </a:extLst>
          </p:cNvPr>
          <p:cNvSpPr/>
          <p:nvPr userDrawn="1"/>
        </p:nvSpPr>
        <p:spPr>
          <a:xfrm>
            <a:off x="11335657" y="6320971"/>
            <a:ext cx="856343" cy="537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90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CF108DC-9F98-4773-9E81-B46237C736A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71246" y="-162122"/>
            <a:ext cx="1831640" cy="2041826"/>
          </a:xfrm>
          <a:prstGeom prst="rect">
            <a:avLst/>
          </a:prstGeom>
        </p:spPr>
      </p:pic>
      <p:pic>
        <p:nvPicPr>
          <p:cNvPr id="7" name="Graphic 6">
            <a:extLst>
              <a:ext uri="{FF2B5EF4-FFF2-40B4-BE49-F238E27FC236}">
                <a16:creationId xmlns:a16="http://schemas.microsoft.com/office/drawing/2014/main" id="{8D0DB8FA-EC30-464B-97B6-21685D628E1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779098" y="942708"/>
            <a:ext cx="840540" cy="936995"/>
          </a:xfrm>
          <a:prstGeom prst="rect">
            <a:avLst/>
          </a:prstGeom>
        </p:spPr>
      </p:pic>
      <p:sp>
        <p:nvSpPr>
          <p:cNvPr id="9" name="Text Placeholder 8">
            <a:extLst>
              <a:ext uri="{FF2B5EF4-FFF2-40B4-BE49-F238E27FC236}">
                <a16:creationId xmlns:a16="http://schemas.microsoft.com/office/drawing/2014/main" id="{4FEEDDB4-DBFC-4EFD-8395-6ED76FB65E47}"/>
              </a:ext>
            </a:extLst>
          </p:cNvPr>
          <p:cNvSpPr>
            <a:spLocks noGrp="1"/>
          </p:cNvSpPr>
          <p:nvPr>
            <p:ph type="body" sz="quarter" idx="10" hasCustomPrompt="1"/>
          </p:nvPr>
        </p:nvSpPr>
        <p:spPr>
          <a:xfrm>
            <a:off x="740229" y="3098636"/>
            <a:ext cx="2540000" cy="544615"/>
          </a:xfrm>
        </p:spPr>
        <p:txBody>
          <a:bodyPr lIns="0" rIns="0">
            <a:noAutofit/>
          </a:bodyPr>
          <a:lstStyle>
            <a:lvl1pPr marL="0" indent="0">
              <a:buNone/>
              <a:defRPr lang="en-US" sz="4400" kern="1200" spc="300" dirty="0" smtClean="0">
                <a:solidFill>
                  <a:schemeClr val="accent4"/>
                </a:solidFill>
                <a:latin typeface="Solitas Serif Norm Regular" panose="02000503030000020003" pitchFamily="50" charset="0"/>
                <a:ea typeface="+mn-ea"/>
                <a:cs typeface="+mn-cs"/>
              </a:defRPr>
            </a:lvl1pPr>
          </a:lstStyle>
          <a:p>
            <a:pPr lvl="0"/>
            <a:r>
              <a:rPr lang="en-US" dirty="0"/>
              <a:t>AGENDA</a:t>
            </a:r>
          </a:p>
        </p:txBody>
      </p:sp>
      <p:cxnSp>
        <p:nvCxnSpPr>
          <p:cNvPr id="13" name="Straight Connector 12">
            <a:extLst>
              <a:ext uri="{FF2B5EF4-FFF2-40B4-BE49-F238E27FC236}">
                <a16:creationId xmlns:a16="http://schemas.microsoft.com/office/drawing/2014/main" id="{F73728C7-C7E8-4E17-A2DD-770A03964FDD}"/>
              </a:ext>
            </a:extLst>
          </p:cNvPr>
          <p:cNvCxnSpPr>
            <a:cxnSpLocks/>
          </p:cNvCxnSpPr>
          <p:nvPr/>
        </p:nvCxnSpPr>
        <p:spPr>
          <a:xfrm>
            <a:off x="5762171" y="2111879"/>
            <a:ext cx="531222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BAB76CD-59B9-4DC7-968C-7D5CFC940872}"/>
              </a:ext>
            </a:extLst>
          </p:cNvPr>
          <p:cNvCxnSpPr>
            <a:cxnSpLocks/>
          </p:cNvCxnSpPr>
          <p:nvPr/>
        </p:nvCxnSpPr>
        <p:spPr>
          <a:xfrm>
            <a:off x="5762171" y="3447193"/>
            <a:ext cx="531222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33E9B6-1E02-42F2-8BCB-3ABF9FBFD1B8}"/>
              </a:ext>
            </a:extLst>
          </p:cNvPr>
          <p:cNvCxnSpPr>
            <a:cxnSpLocks/>
          </p:cNvCxnSpPr>
          <p:nvPr/>
        </p:nvCxnSpPr>
        <p:spPr>
          <a:xfrm>
            <a:off x="5762171" y="4738965"/>
            <a:ext cx="531222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66BCEED-AA84-4F10-8282-D2D8AF028DF8}"/>
              </a:ext>
            </a:extLst>
          </p:cNvPr>
          <p:cNvSpPr>
            <a:spLocks noGrp="1"/>
          </p:cNvSpPr>
          <p:nvPr userDrawn="1">
            <p:ph type="body" sz="quarter" idx="11" hasCustomPrompt="1"/>
          </p:nvPr>
        </p:nvSpPr>
        <p:spPr>
          <a:xfrm>
            <a:off x="5762171" y="1247250"/>
            <a:ext cx="725716" cy="404616"/>
          </a:xfrm>
        </p:spPr>
        <p:txBody>
          <a:bodyPr lIns="0" rIns="0">
            <a:noAutofit/>
          </a:bodyPr>
          <a:lstStyle>
            <a:lvl1pPr marL="0" indent="0" algn="l" defTabSz="914400" rtl="0" eaLnBrk="1" latinLnBrk="0" hangingPunct="1">
              <a:buNone/>
              <a:defRPr lang="en-US" sz="2800" kern="1200" spc="300" dirty="0">
                <a:solidFill>
                  <a:schemeClr val="accent3"/>
                </a:solidFill>
                <a:latin typeface="Solitas Serif Norm Regular" panose="02000503030000020003" pitchFamily="50" charset="0"/>
                <a:ea typeface="+mn-ea"/>
                <a:cs typeface="+mn-cs"/>
              </a:defRPr>
            </a:lvl1pPr>
          </a:lstStyle>
          <a:p>
            <a:r>
              <a:rPr lang="en-US" sz="2800" spc="300" dirty="0">
                <a:solidFill>
                  <a:schemeClr val="accent3"/>
                </a:solidFill>
                <a:latin typeface="Solitas Serif Norm Regular" panose="02000503030000020003" pitchFamily="50" charset="0"/>
              </a:rPr>
              <a:t>01.</a:t>
            </a:r>
          </a:p>
        </p:txBody>
      </p:sp>
      <p:sp>
        <p:nvSpPr>
          <p:cNvPr id="24" name="Text Placeholder 22">
            <a:extLst>
              <a:ext uri="{FF2B5EF4-FFF2-40B4-BE49-F238E27FC236}">
                <a16:creationId xmlns:a16="http://schemas.microsoft.com/office/drawing/2014/main" id="{7216573F-B555-433F-82AC-ED58AD2B3D6B}"/>
              </a:ext>
            </a:extLst>
          </p:cNvPr>
          <p:cNvSpPr>
            <a:spLocks noGrp="1"/>
          </p:cNvSpPr>
          <p:nvPr userDrawn="1">
            <p:ph type="body" sz="quarter" idx="12" hasCustomPrompt="1"/>
          </p:nvPr>
        </p:nvSpPr>
        <p:spPr>
          <a:xfrm>
            <a:off x="5762171" y="2553535"/>
            <a:ext cx="725716" cy="404616"/>
          </a:xfrm>
        </p:spPr>
        <p:txBody>
          <a:bodyPr lIns="0" rIns="0">
            <a:noAutofit/>
          </a:bodyPr>
          <a:lstStyle>
            <a:lvl1pPr marL="0" indent="0" algn="l" defTabSz="914400" rtl="0" eaLnBrk="1" latinLnBrk="0" hangingPunct="1">
              <a:buNone/>
              <a:defRPr lang="en-US" sz="2800" kern="1200" spc="300" dirty="0">
                <a:solidFill>
                  <a:schemeClr val="accent3"/>
                </a:solidFill>
                <a:latin typeface="Solitas Serif Norm Regular" panose="02000503030000020003" pitchFamily="50" charset="0"/>
                <a:ea typeface="+mn-ea"/>
                <a:cs typeface="+mn-cs"/>
              </a:defRPr>
            </a:lvl1pPr>
          </a:lstStyle>
          <a:p>
            <a:r>
              <a:rPr lang="en-US" sz="2800" spc="300" dirty="0">
                <a:solidFill>
                  <a:schemeClr val="accent3"/>
                </a:solidFill>
                <a:latin typeface="Solitas Serif Norm Regular" panose="02000503030000020003" pitchFamily="50" charset="0"/>
              </a:rPr>
              <a:t>02.</a:t>
            </a:r>
          </a:p>
        </p:txBody>
      </p:sp>
      <p:sp>
        <p:nvSpPr>
          <p:cNvPr id="25" name="Text Placeholder 22">
            <a:extLst>
              <a:ext uri="{FF2B5EF4-FFF2-40B4-BE49-F238E27FC236}">
                <a16:creationId xmlns:a16="http://schemas.microsoft.com/office/drawing/2014/main" id="{93B6E0C4-79CB-4153-977A-21F2110BD9B5}"/>
              </a:ext>
            </a:extLst>
          </p:cNvPr>
          <p:cNvSpPr>
            <a:spLocks noGrp="1"/>
          </p:cNvSpPr>
          <p:nvPr userDrawn="1">
            <p:ph type="body" sz="quarter" idx="13" hasCustomPrompt="1"/>
          </p:nvPr>
        </p:nvSpPr>
        <p:spPr>
          <a:xfrm>
            <a:off x="5762171" y="3859820"/>
            <a:ext cx="725716" cy="404616"/>
          </a:xfrm>
        </p:spPr>
        <p:txBody>
          <a:bodyPr lIns="0" rIns="0">
            <a:noAutofit/>
          </a:bodyPr>
          <a:lstStyle>
            <a:lvl1pPr marL="0" indent="0" algn="l" defTabSz="914400" rtl="0" eaLnBrk="1" latinLnBrk="0" hangingPunct="1">
              <a:buNone/>
              <a:defRPr lang="en-US" sz="2800" kern="1200" spc="300" dirty="0">
                <a:solidFill>
                  <a:schemeClr val="accent3"/>
                </a:solidFill>
                <a:latin typeface="Solitas Serif Norm Regular" panose="02000503030000020003" pitchFamily="50" charset="0"/>
                <a:ea typeface="+mn-ea"/>
                <a:cs typeface="+mn-cs"/>
              </a:defRPr>
            </a:lvl1pPr>
          </a:lstStyle>
          <a:p>
            <a:r>
              <a:rPr lang="en-US" sz="2800" spc="300" dirty="0">
                <a:solidFill>
                  <a:schemeClr val="accent3"/>
                </a:solidFill>
                <a:latin typeface="Solitas Serif Norm Regular" panose="02000503030000020003" pitchFamily="50" charset="0"/>
              </a:rPr>
              <a:t>03.</a:t>
            </a:r>
          </a:p>
        </p:txBody>
      </p:sp>
      <p:sp>
        <p:nvSpPr>
          <p:cNvPr id="26" name="Text Placeholder 22">
            <a:extLst>
              <a:ext uri="{FF2B5EF4-FFF2-40B4-BE49-F238E27FC236}">
                <a16:creationId xmlns:a16="http://schemas.microsoft.com/office/drawing/2014/main" id="{64F0A61F-41F4-45A9-BA9E-9A34321CA48B}"/>
              </a:ext>
            </a:extLst>
          </p:cNvPr>
          <p:cNvSpPr>
            <a:spLocks noGrp="1"/>
          </p:cNvSpPr>
          <p:nvPr userDrawn="1">
            <p:ph type="body" sz="quarter" idx="14" hasCustomPrompt="1"/>
          </p:nvPr>
        </p:nvSpPr>
        <p:spPr>
          <a:xfrm>
            <a:off x="5762171" y="5184755"/>
            <a:ext cx="725716" cy="404616"/>
          </a:xfrm>
        </p:spPr>
        <p:txBody>
          <a:bodyPr lIns="0" rIns="0">
            <a:noAutofit/>
          </a:bodyPr>
          <a:lstStyle>
            <a:lvl1pPr marL="0" indent="0" algn="l" defTabSz="914400" rtl="0" eaLnBrk="1" latinLnBrk="0" hangingPunct="1">
              <a:buNone/>
              <a:defRPr lang="en-US" sz="2800" kern="1200" spc="300" dirty="0">
                <a:solidFill>
                  <a:schemeClr val="accent3"/>
                </a:solidFill>
                <a:latin typeface="Solitas Serif Norm Regular" panose="02000503030000020003" pitchFamily="50" charset="0"/>
                <a:ea typeface="+mn-ea"/>
                <a:cs typeface="+mn-cs"/>
              </a:defRPr>
            </a:lvl1pPr>
          </a:lstStyle>
          <a:p>
            <a:r>
              <a:rPr lang="en-US" sz="2800" spc="300" dirty="0">
                <a:solidFill>
                  <a:schemeClr val="accent3"/>
                </a:solidFill>
                <a:latin typeface="Solitas Serif Norm Regular" panose="02000503030000020003" pitchFamily="50" charset="0"/>
              </a:rPr>
              <a:t>04.</a:t>
            </a:r>
          </a:p>
        </p:txBody>
      </p:sp>
      <p:sp>
        <p:nvSpPr>
          <p:cNvPr id="30" name="Text Placeholder 29">
            <a:extLst>
              <a:ext uri="{FF2B5EF4-FFF2-40B4-BE49-F238E27FC236}">
                <a16:creationId xmlns:a16="http://schemas.microsoft.com/office/drawing/2014/main" id="{026B9FB7-DEA6-4BC1-95F6-12C01710B50C}"/>
              </a:ext>
            </a:extLst>
          </p:cNvPr>
          <p:cNvSpPr>
            <a:spLocks noGrp="1"/>
          </p:cNvSpPr>
          <p:nvPr>
            <p:ph type="body" sz="quarter" idx="16" hasCustomPrompt="1"/>
          </p:nvPr>
        </p:nvSpPr>
        <p:spPr>
          <a:xfrm>
            <a:off x="7721599" y="1081313"/>
            <a:ext cx="3904796" cy="452211"/>
          </a:xfrm>
        </p:spPr>
        <p:txBody>
          <a:bodyPr>
            <a:noAutofit/>
          </a:bodyPr>
          <a:lstStyle>
            <a:lvl1pPr marL="0" indent="0">
              <a:buNone/>
              <a:defRPr lang="en-US" sz="2800" b="1" kern="1200" spc="300" dirty="0" smtClean="0">
                <a:solidFill>
                  <a:schemeClr val="tx2"/>
                </a:solidFill>
                <a:latin typeface="+mn-lt"/>
                <a:ea typeface="+mn-ea"/>
                <a:cs typeface="+mn-cs"/>
              </a:defRPr>
            </a:lvl1pPr>
          </a:lstStyle>
          <a:p>
            <a:pPr lvl="0"/>
            <a:r>
              <a:rPr lang="en-US" dirty="0"/>
              <a:t>Opening</a:t>
            </a:r>
          </a:p>
        </p:txBody>
      </p:sp>
      <p:sp>
        <p:nvSpPr>
          <p:cNvPr id="31" name="Text Placeholder 29">
            <a:extLst>
              <a:ext uri="{FF2B5EF4-FFF2-40B4-BE49-F238E27FC236}">
                <a16:creationId xmlns:a16="http://schemas.microsoft.com/office/drawing/2014/main" id="{ABF38960-AB81-47C6-B943-F1016DD8E5AB}"/>
              </a:ext>
            </a:extLst>
          </p:cNvPr>
          <p:cNvSpPr>
            <a:spLocks noGrp="1"/>
          </p:cNvSpPr>
          <p:nvPr>
            <p:ph type="body" sz="quarter" idx="17" hasCustomPrompt="1"/>
          </p:nvPr>
        </p:nvSpPr>
        <p:spPr>
          <a:xfrm>
            <a:off x="7721599" y="2405791"/>
            <a:ext cx="3904796" cy="452211"/>
          </a:xfrm>
        </p:spPr>
        <p:txBody>
          <a:bodyPr>
            <a:noAutofit/>
          </a:bodyPr>
          <a:lstStyle>
            <a:lvl1pPr marL="0" indent="0">
              <a:buNone/>
              <a:defRPr lang="en-US" sz="2800" b="1" kern="1200" spc="300" dirty="0" smtClean="0">
                <a:solidFill>
                  <a:schemeClr val="tx2"/>
                </a:solidFill>
                <a:latin typeface="+mn-lt"/>
                <a:ea typeface="+mn-ea"/>
                <a:cs typeface="+mn-cs"/>
              </a:defRPr>
            </a:lvl1pPr>
          </a:lstStyle>
          <a:p>
            <a:pPr lvl="0"/>
            <a:r>
              <a:rPr lang="en-US" dirty="0"/>
              <a:t>Chapter 1</a:t>
            </a:r>
          </a:p>
        </p:txBody>
      </p:sp>
      <p:sp>
        <p:nvSpPr>
          <p:cNvPr id="32" name="Text Placeholder 29">
            <a:extLst>
              <a:ext uri="{FF2B5EF4-FFF2-40B4-BE49-F238E27FC236}">
                <a16:creationId xmlns:a16="http://schemas.microsoft.com/office/drawing/2014/main" id="{F6110AC3-D0A0-40D9-9280-0AD3BA8865E5}"/>
              </a:ext>
            </a:extLst>
          </p:cNvPr>
          <p:cNvSpPr>
            <a:spLocks noGrp="1"/>
          </p:cNvSpPr>
          <p:nvPr>
            <p:ph type="body" sz="quarter" idx="18" hasCustomPrompt="1"/>
          </p:nvPr>
        </p:nvSpPr>
        <p:spPr>
          <a:xfrm>
            <a:off x="7721599" y="3710130"/>
            <a:ext cx="3904796" cy="452211"/>
          </a:xfrm>
        </p:spPr>
        <p:txBody>
          <a:bodyPr>
            <a:noAutofit/>
          </a:bodyPr>
          <a:lstStyle>
            <a:lvl1pPr marL="0" indent="0">
              <a:buNone/>
              <a:defRPr lang="en-US" sz="2800" b="1" kern="1200" spc="300" dirty="0" smtClean="0">
                <a:solidFill>
                  <a:schemeClr val="tx2"/>
                </a:solidFill>
                <a:latin typeface="+mn-lt"/>
                <a:ea typeface="+mn-ea"/>
                <a:cs typeface="+mn-cs"/>
              </a:defRPr>
            </a:lvl1pPr>
          </a:lstStyle>
          <a:p>
            <a:pPr lvl="0"/>
            <a:r>
              <a:rPr lang="en-US" dirty="0"/>
              <a:t>Chapter 2</a:t>
            </a:r>
          </a:p>
        </p:txBody>
      </p:sp>
      <p:sp>
        <p:nvSpPr>
          <p:cNvPr id="33" name="Text Placeholder 29">
            <a:extLst>
              <a:ext uri="{FF2B5EF4-FFF2-40B4-BE49-F238E27FC236}">
                <a16:creationId xmlns:a16="http://schemas.microsoft.com/office/drawing/2014/main" id="{98B4F7D6-DDF1-4B3F-A0D4-EE1B17AAE4F4}"/>
              </a:ext>
            </a:extLst>
          </p:cNvPr>
          <p:cNvSpPr>
            <a:spLocks noGrp="1"/>
          </p:cNvSpPr>
          <p:nvPr>
            <p:ph type="body" sz="quarter" idx="19" hasCustomPrompt="1"/>
          </p:nvPr>
        </p:nvSpPr>
        <p:spPr>
          <a:xfrm>
            <a:off x="7721599" y="5014469"/>
            <a:ext cx="3904796" cy="452211"/>
          </a:xfrm>
        </p:spPr>
        <p:txBody>
          <a:bodyPr>
            <a:noAutofit/>
          </a:bodyPr>
          <a:lstStyle>
            <a:lvl1pPr marL="0" indent="0">
              <a:buNone/>
              <a:defRPr lang="en-US" sz="2800" b="1" kern="1200" spc="300" dirty="0" smtClean="0">
                <a:solidFill>
                  <a:schemeClr val="tx2"/>
                </a:solidFill>
                <a:latin typeface="+mn-lt"/>
                <a:ea typeface="+mn-ea"/>
                <a:cs typeface="+mn-cs"/>
              </a:defRPr>
            </a:lvl1pPr>
          </a:lstStyle>
          <a:p>
            <a:pPr lvl="0"/>
            <a:r>
              <a:rPr lang="en-US" dirty="0"/>
              <a:t>Closing</a:t>
            </a:r>
          </a:p>
        </p:txBody>
      </p:sp>
      <p:sp>
        <p:nvSpPr>
          <p:cNvPr id="34" name="Text Placeholder 29">
            <a:extLst>
              <a:ext uri="{FF2B5EF4-FFF2-40B4-BE49-F238E27FC236}">
                <a16:creationId xmlns:a16="http://schemas.microsoft.com/office/drawing/2014/main" id="{9E89C58C-7DE8-49E7-99F0-DC46F94A6085}"/>
              </a:ext>
            </a:extLst>
          </p:cNvPr>
          <p:cNvSpPr>
            <a:spLocks noGrp="1"/>
          </p:cNvSpPr>
          <p:nvPr>
            <p:ph type="body" sz="quarter" idx="20" hasCustomPrompt="1"/>
          </p:nvPr>
        </p:nvSpPr>
        <p:spPr>
          <a:xfrm>
            <a:off x="7721599" y="1503252"/>
            <a:ext cx="3904796" cy="325652"/>
          </a:xfrm>
        </p:spPr>
        <p:txBody>
          <a:bodyPr>
            <a:noAutofit/>
          </a:bodyPr>
          <a:lstStyle>
            <a:lvl1pPr marL="0" indent="0">
              <a:buNone/>
              <a:defRPr lang="en-US" sz="2000" kern="1200" spc="300" dirty="0" smtClean="0">
                <a:solidFill>
                  <a:schemeClr val="tx2"/>
                </a:solidFill>
                <a:latin typeface="+mn-lt"/>
                <a:ea typeface="+mn-ea"/>
                <a:cs typeface="+mn-cs"/>
              </a:defRPr>
            </a:lvl1pPr>
          </a:lstStyle>
          <a:p>
            <a:pPr lvl="0"/>
            <a:r>
              <a:rPr lang="en-US" dirty="0"/>
              <a:t>supporting text</a:t>
            </a:r>
          </a:p>
        </p:txBody>
      </p:sp>
      <p:sp>
        <p:nvSpPr>
          <p:cNvPr id="35" name="Text Placeholder 29">
            <a:extLst>
              <a:ext uri="{FF2B5EF4-FFF2-40B4-BE49-F238E27FC236}">
                <a16:creationId xmlns:a16="http://schemas.microsoft.com/office/drawing/2014/main" id="{491568D6-4E85-42CD-8A63-F35CA5536085}"/>
              </a:ext>
            </a:extLst>
          </p:cNvPr>
          <p:cNvSpPr>
            <a:spLocks noGrp="1"/>
          </p:cNvSpPr>
          <p:nvPr>
            <p:ph type="body" sz="quarter" idx="21" hasCustomPrompt="1"/>
          </p:nvPr>
        </p:nvSpPr>
        <p:spPr>
          <a:xfrm>
            <a:off x="7721599" y="2824051"/>
            <a:ext cx="3904796" cy="325652"/>
          </a:xfrm>
        </p:spPr>
        <p:txBody>
          <a:bodyPr>
            <a:noAutofit/>
          </a:bodyPr>
          <a:lstStyle>
            <a:lvl1pPr marL="0" indent="0">
              <a:buNone/>
              <a:defRPr lang="en-US" sz="2000" kern="1200" spc="300" dirty="0" smtClean="0">
                <a:solidFill>
                  <a:schemeClr val="tx2"/>
                </a:solidFill>
                <a:latin typeface="+mn-lt"/>
                <a:ea typeface="+mn-ea"/>
                <a:cs typeface="+mn-cs"/>
              </a:defRPr>
            </a:lvl1pPr>
          </a:lstStyle>
          <a:p>
            <a:pPr lvl="0"/>
            <a:r>
              <a:rPr lang="en-US" dirty="0"/>
              <a:t>supporting text</a:t>
            </a:r>
          </a:p>
        </p:txBody>
      </p:sp>
      <p:sp>
        <p:nvSpPr>
          <p:cNvPr id="36" name="Text Placeholder 29">
            <a:extLst>
              <a:ext uri="{FF2B5EF4-FFF2-40B4-BE49-F238E27FC236}">
                <a16:creationId xmlns:a16="http://schemas.microsoft.com/office/drawing/2014/main" id="{10301EEA-2486-4113-994F-A7EF3CB31EEF}"/>
              </a:ext>
            </a:extLst>
          </p:cNvPr>
          <p:cNvSpPr>
            <a:spLocks noGrp="1"/>
          </p:cNvSpPr>
          <p:nvPr>
            <p:ph type="body" sz="quarter" idx="22" hasCustomPrompt="1"/>
          </p:nvPr>
        </p:nvSpPr>
        <p:spPr>
          <a:xfrm>
            <a:off x="7721599" y="4130617"/>
            <a:ext cx="3904796" cy="325652"/>
          </a:xfrm>
        </p:spPr>
        <p:txBody>
          <a:bodyPr>
            <a:noAutofit/>
          </a:bodyPr>
          <a:lstStyle>
            <a:lvl1pPr marL="0" indent="0">
              <a:buNone/>
              <a:defRPr lang="en-US" sz="2000" kern="1200" spc="300" dirty="0" smtClean="0">
                <a:solidFill>
                  <a:schemeClr val="tx2"/>
                </a:solidFill>
                <a:latin typeface="+mn-lt"/>
                <a:ea typeface="+mn-ea"/>
                <a:cs typeface="+mn-cs"/>
              </a:defRPr>
            </a:lvl1pPr>
          </a:lstStyle>
          <a:p>
            <a:pPr lvl="0"/>
            <a:r>
              <a:rPr lang="en-US" dirty="0"/>
              <a:t>supporting text</a:t>
            </a:r>
          </a:p>
        </p:txBody>
      </p:sp>
      <p:sp>
        <p:nvSpPr>
          <p:cNvPr id="37" name="Text Placeholder 29">
            <a:extLst>
              <a:ext uri="{FF2B5EF4-FFF2-40B4-BE49-F238E27FC236}">
                <a16:creationId xmlns:a16="http://schemas.microsoft.com/office/drawing/2014/main" id="{0546C119-4B1D-4E98-A827-49C246D6A44E}"/>
              </a:ext>
            </a:extLst>
          </p:cNvPr>
          <p:cNvSpPr>
            <a:spLocks noGrp="1"/>
          </p:cNvSpPr>
          <p:nvPr>
            <p:ph type="body" sz="quarter" idx="23" hasCustomPrompt="1"/>
          </p:nvPr>
        </p:nvSpPr>
        <p:spPr>
          <a:xfrm>
            <a:off x="7721599" y="5436902"/>
            <a:ext cx="3904796" cy="325652"/>
          </a:xfrm>
        </p:spPr>
        <p:txBody>
          <a:bodyPr>
            <a:noAutofit/>
          </a:bodyPr>
          <a:lstStyle>
            <a:lvl1pPr marL="0" indent="0">
              <a:buNone/>
              <a:defRPr lang="en-US" sz="2000" kern="1200" spc="300" dirty="0" smtClean="0">
                <a:solidFill>
                  <a:schemeClr val="tx2"/>
                </a:solidFill>
                <a:latin typeface="+mn-lt"/>
                <a:ea typeface="+mn-ea"/>
                <a:cs typeface="+mn-cs"/>
              </a:defRPr>
            </a:lvl1pPr>
          </a:lstStyle>
          <a:p>
            <a:pPr lvl="0"/>
            <a:r>
              <a:rPr lang="en-US" dirty="0"/>
              <a:t>supporting text</a:t>
            </a:r>
          </a:p>
        </p:txBody>
      </p:sp>
    </p:spTree>
    <p:extLst>
      <p:ext uri="{BB962C8B-B14F-4D97-AF65-F5344CB8AC3E}">
        <p14:creationId xmlns:p14="http://schemas.microsoft.com/office/powerpoint/2010/main" val="426582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C609-51FA-4EF5-ACDA-3157C9AA615E}"/>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5EC2167B-1065-4B96-AF20-7A3706C85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E8F27A69-4FD6-4BC5-A152-0989A128874D}"/>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E72742A8-8216-40D1-B345-8C5EEFC1D1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A48712D6-678F-464B-866E-A760E0A220BD}"/>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6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CA8A9D-AEA5-43FF-8719-B86AA2F70DFF}"/>
              </a:ext>
            </a:extLst>
          </p:cNvPr>
          <p:cNvSpPr>
            <a:spLocks noGrp="1"/>
          </p:cNvSpPr>
          <p:nvPr>
            <p:ph type="pic" sz="quarter" idx="10"/>
          </p:nvPr>
        </p:nvSpPr>
        <p:spPr>
          <a:xfrm>
            <a:off x="0" y="0"/>
            <a:ext cx="4064000" cy="3604510"/>
          </a:xfrm>
        </p:spPr>
        <p:txBody>
          <a:bodyPr/>
          <a:lstStyle/>
          <a:p>
            <a:r>
              <a:rPr lang="en-US" smtClean="0"/>
              <a:t>Click icon to add picture</a:t>
            </a:r>
            <a:endParaRPr lang="en-US"/>
          </a:p>
        </p:txBody>
      </p:sp>
      <p:sp>
        <p:nvSpPr>
          <p:cNvPr id="11" name="Picture Placeholder 9">
            <a:extLst>
              <a:ext uri="{FF2B5EF4-FFF2-40B4-BE49-F238E27FC236}">
                <a16:creationId xmlns:a16="http://schemas.microsoft.com/office/drawing/2014/main" id="{797BB2F7-00CE-4F44-858C-EA8EC8AC9A4D}"/>
              </a:ext>
            </a:extLst>
          </p:cNvPr>
          <p:cNvSpPr>
            <a:spLocks noGrp="1"/>
          </p:cNvSpPr>
          <p:nvPr>
            <p:ph type="pic" sz="quarter" idx="11"/>
          </p:nvPr>
        </p:nvSpPr>
        <p:spPr>
          <a:xfrm>
            <a:off x="4064000" y="0"/>
            <a:ext cx="4064000" cy="3604510"/>
          </a:xfrm>
        </p:spPr>
        <p:txBody>
          <a:bodyPr/>
          <a:lstStyle/>
          <a:p>
            <a:r>
              <a:rPr lang="en-US" smtClean="0"/>
              <a:t>Click icon to add picture</a:t>
            </a:r>
            <a:endParaRPr lang="en-US"/>
          </a:p>
        </p:txBody>
      </p:sp>
      <p:sp>
        <p:nvSpPr>
          <p:cNvPr id="12" name="Picture Placeholder 9">
            <a:extLst>
              <a:ext uri="{FF2B5EF4-FFF2-40B4-BE49-F238E27FC236}">
                <a16:creationId xmlns:a16="http://schemas.microsoft.com/office/drawing/2014/main" id="{C1555918-6516-47E7-8234-B39D681A27CF}"/>
              </a:ext>
            </a:extLst>
          </p:cNvPr>
          <p:cNvSpPr>
            <a:spLocks noGrp="1"/>
          </p:cNvSpPr>
          <p:nvPr>
            <p:ph type="pic" sz="quarter" idx="12"/>
          </p:nvPr>
        </p:nvSpPr>
        <p:spPr>
          <a:xfrm>
            <a:off x="8128000" y="0"/>
            <a:ext cx="4064000" cy="3604510"/>
          </a:xfrm>
        </p:spPr>
        <p:txBody>
          <a:bodyPr/>
          <a:lstStyle/>
          <a:p>
            <a:r>
              <a:rPr lang="en-US" smtClean="0"/>
              <a:t>Click icon to add picture</a:t>
            </a:r>
            <a:endParaRPr lang="en-US"/>
          </a:p>
        </p:txBody>
      </p:sp>
      <p:cxnSp>
        <p:nvCxnSpPr>
          <p:cNvPr id="13" name="Straight Connector 12">
            <a:extLst>
              <a:ext uri="{FF2B5EF4-FFF2-40B4-BE49-F238E27FC236}">
                <a16:creationId xmlns:a16="http://schemas.microsoft.com/office/drawing/2014/main" id="{6FA73DBE-5AED-4517-823E-4E9BD4C6AE39}"/>
              </a:ext>
            </a:extLst>
          </p:cNvPr>
          <p:cNvCxnSpPr/>
          <p:nvPr userDrawn="1"/>
        </p:nvCxnSpPr>
        <p:spPr>
          <a:xfrm>
            <a:off x="5648325" y="4139326"/>
            <a:ext cx="895350" cy="0"/>
          </a:xfrm>
          <a:prstGeom prst="line">
            <a:avLst/>
          </a:prstGeom>
          <a:ln w="12700">
            <a:solidFill>
              <a:srgbClr val="D29F13"/>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5DD0D098-EBEA-47BA-9788-0DE4C601E1BC}"/>
              </a:ext>
            </a:extLst>
          </p:cNvPr>
          <p:cNvSpPr>
            <a:spLocks noGrp="1"/>
          </p:cNvSpPr>
          <p:nvPr>
            <p:ph type="body" sz="quarter" idx="13"/>
          </p:nvPr>
        </p:nvSpPr>
        <p:spPr>
          <a:xfrm>
            <a:off x="744878" y="4604755"/>
            <a:ext cx="10827998" cy="1352330"/>
          </a:xfrm>
        </p:spPr>
        <p:txBody>
          <a:bodyPr lIns="0">
            <a:noAutofit/>
          </a:bodyPr>
          <a:lstStyle>
            <a:lvl1pPr marL="0" indent="0" algn="l" defTabSz="914400" rtl="0" eaLnBrk="1" latinLnBrk="0" hangingPunct="1">
              <a:lnSpc>
                <a:spcPct val="110000"/>
              </a:lnSpc>
              <a:spcAft>
                <a:spcPts val="1200"/>
              </a:spcAft>
              <a:buNone/>
              <a:defRPr lang="en-US" sz="1600" kern="1200" dirty="0" smtClean="0">
                <a:solidFill>
                  <a:schemeClr val="tx2"/>
                </a:solidFill>
                <a:latin typeface="Solitas Norm Light" pitchFamily="50" charset="0"/>
                <a:ea typeface="+mn-ea"/>
                <a:cs typeface="+mn-cs"/>
              </a:defRPr>
            </a:lvl1pPr>
            <a:lvl2pPr marL="0" indent="0" algn="l" defTabSz="914400" rtl="0" eaLnBrk="1" latinLnBrk="0" hangingPunct="1">
              <a:lnSpc>
                <a:spcPct val="110000"/>
              </a:lnSpc>
              <a:spcAft>
                <a:spcPts val="1200"/>
              </a:spcAft>
              <a:buNone/>
              <a:defRPr lang="en-US" sz="1600" kern="1200" dirty="0" smtClean="0">
                <a:solidFill>
                  <a:schemeClr val="tx2"/>
                </a:solidFill>
                <a:latin typeface="Solitas Norm Light" pitchFamily="50" charset="0"/>
                <a:ea typeface="+mn-ea"/>
                <a:cs typeface="+mn-cs"/>
              </a:defRPr>
            </a:lvl2pPr>
            <a:lvl3pPr marL="0" algn="l" defTabSz="914400" rtl="0" eaLnBrk="1" latinLnBrk="0" hangingPunct="1">
              <a:lnSpc>
                <a:spcPct val="110000"/>
              </a:lnSpc>
              <a:spcAft>
                <a:spcPts val="1200"/>
              </a:spcAft>
              <a:defRPr lang="en-US" sz="1600" kern="1200" dirty="0" smtClean="0">
                <a:solidFill>
                  <a:schemeClr val="tx2"/>
                </a:solidFill>
                <a:latin typeface="Solitas Norm Light" pitchFamily="50" charset="0"/>
                <a:ea typeface="+mn-ea"/>
                <a:cs typeface="+mn-cs"/>
              </a:defRPr>
            </a:lvl3pPr>
            <a:lvl4pPr marL="0" algn="l" defTabSz="914400" rtl="0" eaLnBrk="1" latinLnBrk="0" hangingPunct="1">
              <a:lnSpc>
                <a:spcPct val="110000"/>
              </a:lnSpc>
              <a:spcAft>
                <a:spcPts val="1200"/>
              </a:spcAft>
              <a:defRPr lang="en-US" sz="1600" kern="1200" dirty="0" smtClean="0">
                <a:solidFill>
                  <a:schemeClr val="tx2"/>
                </a:solidFill>
                <a:latin typeface="Solitas Norm Light" pitchFamily="50" charset="0"/>
                <a:ea typeface="+mn-ea"/>
                <a:cs typeface="+mn-cs"/>
              </a:defRPr>
            </a:lvl4pPr>
            <a:lvl5pPr marL="0" algn="l" defTabSz="914400" rtl="0" eaLnBrk="1" latinLnBrk="0" hangingPunct="1">
              <a:lnSpc>
                <a:spcPct val="110000"/>
              </a:lnSpc>
              <a:spcAft>
                <a:spcPts val="1200"/>
              </a:spcAft>
              <a:defRPr lang="en-US" sz="1600" kern="1200" dirty="0">
                <a:solidFill>
                  <a:schemeClr val="tx2"/>
                </a:solidFill>
                <a:latin typeface="Solitas Norm Light" pitchFamily="50" charset="0"/>
                <a:ea typeface="+mn-ea"/>
                <a:cs typeface="+mn-cs"/>
              </a:defRPr>
            </a:lvl5pPr>
          </a:lstStyle>
          <a:p>
            <a:pPr lvl="0"/>
            <a:r>
              <a:rPr lang="en-US" smtClean="0"/>
              <a:t>Edit Master text styles</a:t>
            </a:r>
          </a:p>
        </p:txBody>
      </p:sp>
    </p:spTree>
    <p:extLst>
      <p:ext uri="{BB962C8B-B14F-4D97-AF65-F5344CB8AC3E}">
        <p14:creationId xmlns:p14="http://schemas.microsoft.com/office/powerpoint/2010/main" val="343882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82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DB6E3B-8EF5-4C24-9D3C-DA956434C8CC}"/>
              </a:ext>
            </a:extLst>
          </p:cNvPr>
          <p:cNvSpPr txBox="1"/>
          <p:nvPr userDrawn="1"/>
        </p:nvSpPr>
        <p:spPr>
          <a:xfrm>
            <a:off x="11047979" y="6440697"/>
            <a:ext cx="870857" cy="253916"/>
          </a:xfrm>
          <a:prstGeom prst="rect">
            <a:avLst/>
          </a:prstGeom>
          <a:noFill/>
        </p:spPr>
        <p:txBody>
          <a:bodyPr wrap="square" lIns="0" rIns="0" rtlCol="0">
            <a:spAutoFit/>
          </a:bodyPr>
          <a:lstStyle/>
          <a:p>
            <a:pPr algn="r"/>
            <a:fld id="{A71D1809-FB44-4935-869C-7C798F2EEA80}" type="slidenum">
              <a:rPr lang="en-US" sz="1050" kern="1200" smtClean="0">
                <a:solidFill>
                  <a:srgbClr val="A2AAAD"/>
                </a:solidFill>
                <a:latin typeface="Solitas Serif Norm Regular" panose="02000503030000020003" pitchFamily="50" charset="0"/>
                <a:ea typeface="+mn-ea"/>
                <a:cs typeface="+mn-cs"/>
              </a:rPr>
              <a:pPr algn="r"/>
              <a:t>‹#›</a:t>
            </a:fld>
            <a:endParaRPr lang="en-US" sz="1050" kern="1200" dirty="0">
              <a:solidFill>
                <a:srgbClr val="A2AAAD"/>
              </a:solidFill>
              <a:latin typeface="Solitas Serif Norm Regular" panose="02000503030000020003" pitchFamily="50" charset="0"/>
              <a:ea typeface="+mn-ea"/>
              <a:cs typeface="+mn-cs"/>
            </a:endParaRPr>
          </a:p>
        </p:txBody>
      </p:sp>
      <p:sp>
        <p:nvSpPr>
          <p:cNvPr id="2" name="Title Placeholder 1">
            <a:extLst>
              <a:ext uri="{FF2B5EF4-FFF2-40B4-BE49-F238E27FC236}">
                <a16:creationId xmlns:a16="http://schemas.microsoft.com/office/drawing/2014/main" id="{C4999E19-5688-4A3A-8252-AA7A3F25D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2A370401-1416-4EBF-9799-3AF452379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8CB29CF-EA04-4722-970C-CAD001F62A72}"/>
              </a:ext>
            </a:extLst>
          </p:cNvPr>
          <p:cNvCxnSpPr>
            <a:cxnSpLocks/>
          </p:cNvCxnSpPr>
          <p:nvPr userDrawn="1"/>
        </p:nvCxnSpPr>
        <p:spPr>
          <a:xfrm>
            <a:off x="11526950" y="6390215"/>
            <a:ext cx="753950"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239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hdr="0" ftr="0" dt="0"/>
  <p:txStyles>
    <p:titleStyle>
      <a:lvl1pPr algn="l" defTabSz="914400" rtl="0" eaLnBrk="1" latinLnBrk="0" hangingPunct="1">
        <a:lnSpc>
          <a:spcPct val="90000"/>
        </a:lnSpc>
        <a:spcBef>
          <a:spcPct val="0"/>
        </a:spcBef>
        <a:buNone/>
        <a:defRPr lang="en-US" sz="4800" kern="1200" spc="300" dirty="0">
          <a:solidFill>
            <a:srgbClr val="D29F13"/>
          </a:solidFill>
          <a:latin typeface="Solitas Serif Norm Regular" panose="02000503030000020003" pitchFamily="50"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mailto:AlumnaeExperience@kappa.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16458" y="2879451"/>
            <a:ext cx="4511309" cy="391432"/>
          </a:xfrm>
        </p:spPr>
        <p:txBody>
          <a:bodyPr/>
          <a:lstStyle/>
          <a:p>
            <a:r>
              <a:rPr lang="en-US" sz="4400" dirty="0" smtClean="0">
                <a:solidFill>
                  <a:srgbClr val="D29F13"/>
                </a:solidFill>
                <a:latin typeface="Cambria Math" panose="02040503050406030204" pitchFamily="18" charset="0"/>
                <a:ea typeface="Cambria Math" panose="02040503050406030204" pitchFamily="18" charset="0"/>
                <a:cs typeface="Calibri" panose="020F0502020204030204" pitchFamily="34" charset="0"/>
              </a:rPr>
              <a:t>Transition to Alumnae</a:t>
            </a:r>
            <a:endParaRPr lang="en-US" sz="4400" dirty="0">
              <a:solidFill>
                <a:srgbClr val="D29F13"/>
              </a:solidFill>
              <a:latin typeface="Cambria Math" panose="02040503050406030204" pitchFamily="18" charset="0"/>
              <a:ea typeface="Cambria Math" panose="02040503050406030204" pitchFamily="18" charset="0"/>
              <a:cs typeface="Calibri" panose="020F0502020204030204" pitchFamily="34" charset="0"/>
            </a:endParaRPr>
          </a:p>
        </p:txBody>
      </p:sp>
      <p:sp>
        <p:nvSpPr>
          <p:cNvPr id="3" name="Text Placeholder 2"/>
          <p:cNvSpPr>
            <a:spLocks noGrp="1"/>
          </p:cNvSpPr>
          <p:nvPr>
            <p:ph type="body" sz="quarter" idx="11"/>
          </p:nvPr>
        </p:nvSpPr>
        <p:spPr>
          <a:xfrm>
            <a:off x="6516457" y="5487141"/>
            <a:ext cx="4511309" cy="281222"/>
          </a:xfrm>
        </p:spPr>
        <p:txBody>
          <a:bodyPr/>
          <a:lstStyle/>
          <a:p>
            <a:r>
              <a:rPr lang="en-US" sz="2800" dirty="0" smtClean="0">
                <a:latin typeface="Calibri" panose="020F0502020204030204" pitchFamily="34" charset="0"/>
                <a:cs typeface="Calibri" panose="020F0502020204030204" pitchFamily="34" charset="0"/>
              </a:rPr>
              <a:t>Date</a:t>
            </a:r>
          </a:p>
          <a:p>
            <a:r>
              <a:rPr lang="en-US" sz="2800" dirty="0" smtClean="0">
                <a:latin typeface="Calibri" panose="020F0502020204030204" pitchFamily="34" charset="0"/>
                <a:cs typeface="Calibri" panose="020F0502020204030204" pitchFamily="34" charset="0"/>
              </a:rPr>
              <a:t>Presented by: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662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3"/>
          <a:stretch>
            <a:fillRect/>
          </a:stretch>
        </p:blipFill>
        <p:spPr>
          <a:xfrm>
            <a:off x="648700" y="841913"/>
            <a:ext cx="5695537" cy="5233424"/>
          </a:xfrm>
          <a:prstGeom prst="rect">
            <a:avLst/>
          </a:prstGeom>
        </p:spPr>
      </p:pic>
      <p:sp>
        <p:nvSpPr>
          <p:cNvPr id="6" name="Text Placeholder 12">
            <a:extLst>
              <a:ext uri="{FF2B5EF4-FFF2-40B4-BE49-F238E27FC236}">
                <a16:creationId xmlns:a16="http://schemas.microsoft.com/office/drawing/2014/main" id="{A5A68E45-E5AE-49CD-8176-FEC41ECB9DD6}"/>
              </a:ext>
            </a:extLst>
          </p:cNvPr>
          <p:cNvSpPr txBox="1">
            <a:spLocks/>
          </p:cNvSpPr>
          <p:nvPr/>
        </p:nvSpPr>
        <p:spPr>
          <a:xfrm>
            <a:off x="6512672" y="738429"/>
            <a:ext cx="3747205" cy="10685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US" sz="4400" spc="300" dirty="0" smtClean="0">
                <a:solidFill>
                  <a:schemeClr val="accent4"/>
                </a:solidFill>
                <a:latin typeface="Cambria Math" panose="02040503050406030204" pitchFamily="18" charset="0"/>
                <a:ea typeface="Cambria Math" panose="02040503050406030204" pitchFamily="18" charset="0"/>
              </a:rPr>
              <a:t>VOLUNTEER</a:t>
            </a:r>
          </a:p>
        </p:txBody>
      </p:sp>
      <p:sp>
        <p:nvSpPr>
          <p:cNvPr id="3" name="TextBox 2"/>
          <p:cNvSpPr txBox="1"/>
          <p:nvPr/>
        </p:nvSpPr>
        <p:spPr>
          <a:xfrm>
            <a:off x="6772759" y="2256371"/>
            <a:ext cx="2696705" cy="2954655"/>
          </a:xfrm>
          <a:prstGeom prst="rect">
            <a:avLst/>
          </a:prstGeom>
          <a:noFill/>
        </p:spPr>
        <p:txBody>
          <a:bodyPr wrap="square" rtlCol="0">
            <a:spAutoFit/>
          </a:bodyPr>
          <a:lstStyle/>
          <a:p>
            <a:r>
              <a:rPr lang="en-US" sz="2800" dirty="0">
                <a:solidFill>
                  <a:srgbClr val="A2AAAD"/>
                </a:solidFill>
                <a:latin typeface="Calibri" panose="020F0502020204030204" pitchFamily="34" charset="0"/>
                <a:cs typeface="Calibri" panose="020F0502020204030204" pitchFamily="34" charset="0"/>
              </a:rPr>
              <a:t>Whether you have one hour a week or 10 hours a week, there is a volunteer role for you!</a:t>
            </a:r>
          </a:p>
          <a:p>
            <a:endParaRPr lang="en-US" dirty="0"/>
          </a:p>
        </p:txBody>
      </p:sp>
    </p:spTree>
    <p:extLst>
      <p:ext uri="{BB962C8B-B14F-4D97-AF65-F5344CB8AC3E}">
        <p14:creationId xmlns:p14="http://schemas.microsoft.com/office/powerpoint/2010/main" val="180694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3"/>
          <p:cNvPicPr>
            <a:picLocks noChangeAspect="1"/>
          </p:cNvPicPr>
          <p:nvPr/>
        </p:nvPicPr>
        <p:blipFill>
          <a:blip r:embed="rId3" cstate="hqprint">
            <a:extLst>
              <a:ext uri="{28A0092B-C50C-407E-A947-70E740481C1C}">
                <a14:useLocalDpi xmlns:a14="http://schemas.microsoft.com/office/drawing/2010/main" val="0"/>
              </a:ext>
            </a:extLst>
          </a:blip>
          <a:srcRect l="4704" r="4704"/>
          <a:stretch>
            <a:fillRect/>
          </a:stretch>
        </p:blipFill>
        <p:spPr>
          <a:xfrm>
            <a:off x="311523" y="1053007"/>
            <a:ext cx="3969429" cy="4956634"/>
          </a:xfrm>
          <a:prstGeom prst="rect">
            <a:avLst/>
          </a:prstGeom>
        </p:spPr>
      </p:pic>
      <p:sp>
        <p:nvSpPr>
          <p:cNvPr id="4" name="Text Placeholder 1">
            <a:extLst>
              <a:ext uri="{FF2B5EF4-FFF2-40B4-BE49-F238E27FC236}">
                <a16:creationId xmlns:a16="http://schemas.microsoft.com/office/drawing/2014/main" id="{F05F96C3-98F5-4A13-8878-B28A3380ECA8}"/>
              </a:ext>
            </a:extLst>
          </p:cNvPr>
          <p:cNvSpPr txBox="1">
            <a:spLocks/>
          </p:cNvSpPr>
          <p:nvPr/>
        </p:nvSpPr>
        <p:spPr>
          <a:xfrm>
            <a:off x="921885" y="500862"/>
            <a:ext cx="9059476" cy="552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endParaRPr lang="en-US" sz="4400" dirty="0">
              <a:solidFill>
                <a:schemeClr val="accent4"/>
              </a:solidFill>
              <a:latin typeface="Solitas Serif Norm Regular" panose="02000503030000020003"/>
            </a:endParaRPr>
          </a:p>
        </p:txBody>
      </p:sp>
      <p:sp>
        <p:nvSpPr>
          <p:cNvPr id="6" name="Rectangle 5"/>
          <p:cNvSpPr/>
          <p:nvPr/>
        </p:nvSpPr>
        <p:spPr>
          <a:xfrm>
            <a:off x="838465" y="283566"/>
            <a:ext cx="7218451" cy="769441"/>
          </a:xfrm>
          <a:prstGeom prst="rect">
            <a:avLst/>
          </a:prstGeom>
        </p:spPr>
        <p:txBody>
          <a:bodyPr wrap="none">
            <a:spAutoFit/>
          </a:bodyPr>
          <a:lstStyle/>
          <a:p>
            <a:pPr>
              <a:spcAft>
                <a:spcPts val="1200"/>
              </a:spcAft>
            </a:pPr>
            <a:r>
              <a:rPr lang="en-US" sz="4400" dirty="0">
                <a:solidFill>
                  <a:schemeClr val="accent4"/>
                </a:solidFill>
                <a:latin typeface="Solitas Serif Norm Regular" panose="02000503030000020003"/>
              </a:rPr>
              <a:t>AS A VOLUNTEER YOU WILL:</a:t>
            </a:r>
          </a:p>
        </p:txBody>
      </p:sp>
      <p:sp>
        <p:nvSpPr>
          <p:cNvPr id="7" name="TextBox 6"/>
          <p:cNvSpPr txBox="1"/>
          <p:nvPr/>
        </p:nvSpPr>
        <p:spPr>
          <a:xfrm>
            <a:off x="4280952" y="1053007"/>
            <a:ext cx="554497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A2AAAD"/>
                </a:solidFill>
                <a:latin typeface="Calibri" panose="020F0502020204030204" pitchFamily="34" charset="0"/>
                <a:cs typeface="Calibri" panose="020F0502020204030204" pitchFamily="34" charset="0"/>
              </a:rPr>
              <a:t>Serve in a role that aligns with your skills, talents, and interests </a:t>
            </a:r>
            <a:endParaRPr lang="en-US" sz="2400" dirty="0" smtClean="0">
              <a:solidFill>
                <a:srgbClr val="A2AAAD"/>
              </a:solidFill>
              <a:latin typeface="Calibri" panose="020F0502020204030204" pitchFamily="34" charset="0"/>
              <a:cs typeface="Calibri" panose="020F0502020204030204" pitchFamily="34" charset="0"/>
            </a:endParaRPr>
          </a:p>
          <a:p>
            <a:endParaRPr lang="en-US" sz="2400" dirty="0">
              <a:solidFill>
                <a:srgbClr val="A2AAAD"/>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solidFill>
                  <a:srgbClr val="A2AAAD"/>
                </a:solidFill>
                <a:latin typeface="Calibri" panose="020F0502020204030204" pitchFamily="34" charset="0"/>
                <a:cs typeface="Calibri" panose="020F0502020204030204" pitchFamily="34" charset="0"/>
              </a:rPr>
              <a:t>Create connections with other volunteers, alumnae, collegians and Headquarters staff that expand your network and enhance your </a:t>
            </a:r>
            <a:r>
              <a:rPr lang="en-US" sz="2400" dirty="0" smtClean="0">
                <a:solidFill>
                  <a:srgbClr val="A2AAAD"/>
                </a:solidFill>
                <a:latin typeface="Calibri" panose="020F0502020204030204" pitchFamily="34" charset="0"/>
                <a:cs typeface="Calibri" panose="020F0502020204030204" pitchFamily="34" charset="0"/>
              </a:rPr>
              <a:t>life</a:t>
            </a:r>
          </a:p>
          <a:p>
            <a:pPr marL="285750" indent="-285750">
              <a:buFont typeface="Arial" panose="020B0604020202020204" pitchFamily="34" charset="0"/>
              <a:buChar char="•"/>
            </a:pPr>
            <a:endParaRPr lang="en-US" sz="2400" dirty="0">
              <a:solidFill>
                <a:srgbClr val="A2AAAD"/>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smtClean="0">
                <a:solidFill>
                  <a:srgbClr val="A2AAAD"/>
                </a:solidFill>
                <a:latin typeface="Calibri" panose="020F0502020204030204" pitchFamily="34" charset="0"/>
                <a:cs typeface="Calibri" panose="020F0502020204030204" pitchFamily="34" charset="0"/>
              </a:rPr>
              <a:t>Develop </a:t>
            </a:r>
            <a:r>
              <a:rPr lang="en-US" sz="2400" dirty="0">
                <a:solidFill>
                  <a:srgbClr val="A2AAAD"/>
                </a:solidFill>
                <a:latin typeface="Calibri" panose="020F0502020204030204" pitchFamily="34" charset="0"/>
                <a:cs typeface="Calibri" panose="020F0502020204030204" pitchFamily="34" charset="0"/>
              </a:rPr>
              <a:t>professional skills to be a leader in your community and your </a:t>
            </a:r>
            <a:r>
              <a:rPr lang="en-US" sz="2400" dirty="0" smtClean="0">
                <a:solidFill>
                  <a:srgbClr val="A2AAAD"/>
                </a:solidFill>
                <a:latin typeface="Calibri" panose="020F0502020204030204" pitchFamily="34" charset="0"/>
                <a:cs typeface="Calibri" panose="020F0502020204030204" pitchFamily="34" charset="0"/>
              </a:rPr>
              <a:t>career</a:t>
            </a:r>
          </a:p>
          <a:p>
            <a:endParaRPr lang="en-US" sz="2400" dirty="0">
              <a:solidFill>
                <a:srgbClr val="A2AAAD"/>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solidFill>
                  <a:srgbClr val="A2AAAD"/>
                </a:solidFill>
                <a:latin typeface="Calibri" panose="020F0502020204030204" pitchFamily="34" charset="0"/>
                <a:cs typeface="Calibri" panose="020F0502020204030204" pitchFamily="34" charset="0"/>
              </a:rPr>
              <a:t>Unite women to learn, grow, and inspire positive change throughout their lives </a:t>
            </a:r>
          </a:p>
        </p:txBody>
      </p:sp>
    </p:spTree>
    <p:extLst>
      <p:ext uri="{BB962C8B-B14F-4D97-AF65-F5344CB8AC3E}">
        <p14:creationId xmlns:p14="http://schemas.microsoft.com/office/powerpoint/2010/main" val="126718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4169230"/>
            <a:ext cx="4967927" cy="1883214"/>
          </a:xfrm>
        </p:spPr>
        <p:txBody>
          <a:bodyPr/>
          <a:lstStyle/>
          <a:p>
            <a:r>
              <a:rPr lang="en-US" dirty="0" smtClean="0">
                <a:latin typeface="Cambria Math" panose="02040503050406030204" pitchFamily="18" charset="0"/>
                <a:ea typeface="Cambria Math" panose="02040503050406030204" pitchFamily="18" charset="0"/>
              </a:rPr>
              <a:t>ALUMNA ASSOCIATION INFORMATION</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09968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US" dirty="0" smtClean="0">
                <a:latin typeface="Cambria Math" panose="02040503050406030204" pitchFamily="18" charset="0"/>
                <a:ea typeface="Cambria Math" panose="02040503050406030204" pitchFamily="18" charset="0"/>
              </a:rPr>
              <a:t>OUR LOCAL </a:t>
            </a:r>
          </a:p>
          <a:p>
            <a:r>
              <a:rPr lang="en-US" dirty="0" smtClean="0">
                <a:latin typeface="Cambria Math" panose="02040503050406030204" pitchFamily="18" charset="0"/>
                <a:ea typeface="Cambria Math" panose="02040503050406030204" pitchFamily="18" charset="0"/>
              </a:rPr>
              <a:t>ALUMNAE ASSOCIATION</a:t>
            </a:r>
          </a:p>
          <a:p>
            <a:r>
              <a:rPr lang="en-US" dirty="0" smtClean="0">
                <a:latin typeface="Cambria Math" panose="02040503050406030204" pitchFamily="18" charset="0"/>
                <a:ea typeface="Cambria Math" panose="02040503050406030204" pitchFamily="18" charset="0"/>
              </a:rPr>
              <a:t>IS: </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94195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Math" panose="02040503050406030204" pitchFamily="18" charset="0"/>
                <a:ea typeface="Cambria Math" panose="02040503050406030204" pitchFamily="18" charset="0"/>
              </a:rPr>
              <a:t>LOCAL ALUMNAE ASSOCIATION INFO</a:t>
            </a:r>
            <a:endParaRPr lang="en-US"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cs typeface="Calibri" panose="020F0502020204030204" pitchFamily="34" charset="0"/>
              </a:rPr>
              <a:t>Your information here</a:t>
            </a:r>
          </a:p>
          <a:p>
            <a:r>
              <a:rPr lang="en-US" sz="2800" dirty="0" smtClean="0">
                <a:latin typeface="Calibri" panose="020F0502020204030204" pitchFamily="34" charset="0"/>
                <a:cs typeface="Calibri" panose="020F0502020204030204" pitchFamily="34" charset="0"/>
              </a:rPr>
              <a:t>Your information here</a:t>
            </a:r>
          </a:p>
          <a:p>
            <a:r>
              <a:rPr lang="en-US" sz="2800" dirty="0" smtClean="0">
                <a:latin typeface="Calibri" panose="020F0502020204030204" pitchFamily="34" charset="0"/>
                <a:cs typeface="Calibri" panose="020F0502020204030204" pitchFamily="34" charset="0"/>
              </a:rPr>
              <a:t>Your information here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10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29898" y="4862141"/>
            <a:ext cx="4967927" cy="523875"/>
          </a:xfrm>
        </p:spPr>
        <p:txBody>
          <a:bodyPr/>
          <a:lstStyle/>
          <a:p>
            <a:r>
              <a:rPr lang="en-US" dirty="0" smtClean="0"/>
              <a:t>LETTERS “TO MYSELF”</a:t>
            </a:r>
            <a:endParaRPr lang="en-US" dirty="0"/>
          </a:p>
        </p:txBody>
      </p:sp>
    </p:spTree>
    <p:extLst>
      <p:ext uri="{BB962C8B-B14F-4D97-AF65-F5344CB8AC3E}">
        <p14:creationId xmlns:p14="http://schemas.microsoft.com/office/powerpoint/2010/main" val="453633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4494508"/>
            <a:ext cx="4967927" cy="1557935"/>
          </a:xfrm>
        </p:spPr>
        <p:txBody>
          <a:bodyPr/>
          <a:lstStyle/>
          <a:p>
            <a:r>
              <a:rPr lang="en-US" dirty="0" smtClean="0">
                <a:latin typeface="Cambria Math" panose="02040503050406030204" pitchFamily="18" charset="0"/>
                <a:ea typeface="Cambria Math" panose="02040503050406030204" pitchFamily="18" charset="0"/>
              </a:rPr>
              <a:t>SERVICE FOR GRADUATING SENIORS</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788550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74916" y="2256372"/>
            <a:ext cx="5592444" cy="905282"/>
          </a:xfrm>
        </p:spPr>
        <p:txBody>
          <a:bodyPr/>
          <a:lstStyle/>
          <a:p>
            <a:r>
              <a:rPr lang="en-US" dirty="0" smtClean="0"/>
              <a:t>Wrap-Up</a:t>
            </a:r>
            <a:endParaRPr lang="en-US" dirty="0"/>
          </a:p>
        </p:txBody>
      </p:sp>
      <p:sp>
        <p:nvSpPr>
          <p:cNvPr id="3" name="TextBox 2"/>
          <p:cNvSpPr txBox="1"/>
          <p:nvPr/>
        </p:nvSpPr>
        <p:spPr>
          <a:xfrm>
            <a:off x="774916" y="3161654"/>
            <a:ext cx="6602278" cy="1384995"/>
          </a:xfrm>
          <a:prstGeom prst="rect">
            <a:avLst/>
          </a:prstGeom>
          <a:noFill/>
        </p:spPr>
        <p:txBody>
          <a:bodyPr wrap="square" rtlCol="0">
            <a:spAutoFit/>
          </a:bodyPr>
          <a:lstStyle/>
          <a:p>
            <a:r>
              <a:rPr lang="en-US" sz="2800" dirty="0">
                <a:solidFill>
                  <a:schemeClr val="accent6"/>
                </a:solidFill>
                <a:latin typeface="Calibri" panose="020F0502020204030204" pitchFamily="34" charset="0"/>
                <a:cs typeface="Calibri" panose="020F0502020204030204" pitchFamily="34" charset="0"/>
              </a:rPr>
              <a:t>Remember to stay in touch and update your profile so we can hear about you and what you are </a:t>
            </a:r>
            <a:r>
              <a:rPr lang="en-US" sz="2800" dirty="0" smtClean="0">
                <a:solidFill>
                  <a:schemeClr val="accent6"/>
                </a:solidFill>
                <a:latin typeface="Calibri" panose="020F0502020204030204" pitchFamily="34" charset="0"/>
                <a:cs typeface="Calibri" panose="020F0502020204030204" pitchFamily="34" charset="0"/>
              </a:rPr>
              <a:t>doing</a:t>
            </a:r>
            <a:r>
              <a:rPr lang="en-US" sz="2800" dirty="0">
                <a:solidFill>
                  <a:schemeClr val="accent6"/>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8761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A10AC33-4C55-4D1A-BA0D-A337A4A5F501}"/>
              </a:ext>
            </a:extLst>
          </p:cNvPr>
          <p:cNvSpPr txBox="1"/>
          <p:nvPr/>
        </p:nvSpPr>
        <p:spPr>
          <a:xfrm>
            <a:off x="2866588" y="2166499"/>
            <a:ext cx="5743814" cy="3970318"/>
          </a:xfrm>
          <a:prstGeom prst="rect">
            <a:avLst/>
          </a:prstGeom>
          <a:noFill/>
        </p:spPr>
        <p:txBody>
          <a:bodyPr wrap="square" rtlCol="0">
            <a:spAutoFit/>
          </a:bodyPr>
          <a:lstStyle/>
          <a:p>
            <a:pPr algn="ctr"/>
            <a:r>
              <a:rPr lang="en-US" sz="2800" dirty="0" smtClean="0">
                <a:solidFill>
                  <a:schemeClr val="tx2"/>
                </a:solidFill>
                <a:latin typeface="Calibri" panose="020F0502020204030204" pitchFamily="34" charset="0"/>
                <a:cs typeface="Calibri" panose="020F0502020204030204" pitchFamily="34" charset="0"/>
              </a:rPr>
              <a:t>Any questions,</a:t>
            </a:r>
          </a:p>
          <a:p>
            <a:pPr algn="ctr"/>
            <a:r>
              <a:rPr lang="en-US" sz="2800" dirty="0" smtClean="0">
                <a:solidFill>
                  <a:schemeClr val="tx2"/>
                </a:solidFill>
                <a:latin typeface="Calibri" panose="020F0502020204030204" pitchFamily="34" charset="0"/>
                <a:cs typeface="Calibri" panose="020F0502020204030204" pitchFamily="34" charset="0"/>
              </a:rPr>
              <a:t>please contact:</a:t>
            </a:r>
          </a:p>
          <a:p>
            <a:pPr algn="ctr"/>
            <a:r>
              <a:rPr lang="en-US" sz="2800" dirty="0" smtClean="0">
                <a:solidFill>
                  <a:schemeClr val="tx2"/>
                </a:solidFill>
                <a:latin typeface="Calibri" panose="020F0502020204030204" pitchFamily="34" charset="0"/>
                <a:cs typeface="Calibri" panose="020F0502020204030204" pitchFamily="34" charset="0"/>
              </a:rPr>
              <a:t>LOCAL ALUMNAE ASSOCIATION CONTACT INFO</a:t>
            </a:r>
          </a:p>
          <a:p>
            <a:pPr algn="ctr"/>
            <a:endParaRPr lang="en-US" sz="2800" dirty="0" smtClean="0">
              <a:solidFill>
                <a:schemeClr val="tx2"/>
              </a:solidFill>
              <a:latin typeface="Calibri" panose="020F0502020204030204" pitchFamily="34" charset="0"/>
              <a:cs typeface="Calibri" panose="020F0502020204030204" pitchFamily="34" charset="0"/>
            </a:endParaRPr>
          </a:p>
          <a:p>
            <a:pPr algn="ctr"/>
            <a:r>
              <a:rPr lang="en-US" sz="2800" dirty="0" smtClean="0">
                <a:solidFill>
                  <a:schemeClr val="tx2"/>
                </a:solidFill>
                <a:latin typeface="Calibri" panose="020F0502020204030204" pitchFamily="34" charset="0"/>
                <a:cs typeface="Calibri" panose="020F0502020204030204" pitchFamily="34" charset="0"/>
              </a:rPr>
              <a:t>Or email: </a:t>
            </a:r>
          </a:p>
          <a:p>
            <a:pPr algn="ctr"/>
            <a:r>
              <a:rPr lang="en-US" sz="2800" dirty="0" smtClean="0">
                <a:solidFill>
                  <a:schemeClr val="tx2"/>
                </a:solidFill>
                <a:latin typeface="Calibri" panose="020F0502020204030204" pitchFamily="34" charset="0"/>
                <a:cs typeface="Calibri" panose="020F0502020204030204" pitchFamily="34" charset="0"/>
                <a:hlinkClick r:id="rId3"/>
              </a:rPr>
              <a:t>AlumnaeExperience@kappa.org</a:t>
            </a:r>
            <a:endParaRPr lang="en-US" sz="2800" dirty="0" smtClean="0">
              <a:solidFill>
                <a:schemeClr val="tx2"/>
              </a:solidFill>
              <a:latin typeface="Calibri" panose="020F0502020204030204" pitchFamily="34" charset="0"/>
              <a:cs typeface="Calibri" panose="020F0502020204030204" pitchFamily="34" charset="0"/>
            </a:endParaRPr>
          </a:p>
          <a:p>
            <a:pPr algn="ctr"/>
            <a:endParaRPr lang="en-US" sz="2800" dirty="0" smtClean="0">
              <a:solidFill>
                <a:schemeClr val="tx2"/>
              </a:solidFill>
              <a:latin typeface="Calibri" panose="020F0502020204030204" pitchFamily="34" charset="0"/>
              <a:cs typeface="Calibri" panose="020F0502020204030204" pitchFamily="34" charset="0"/>
            </a:endParaRPr>
          </a:p>
          <a:p>
            <a:pPr algn="ctr"/>
            <a:r>
              <a:rPr lang="en-US" sz="2800" dirty="0" smtClean="0">
                <a:solidFill>
                  <a:schemeClr val="tx2"/>
                </a:solidFill>
                <a:latin typeface="Calibri" panose="020F0502020204030204" pitchFamily="34" charset="0"/>
                <a:cs typeface="Calibri" panose="020F0502020204030204" pitchFamily="34" charset="0"/>
              </a:rPr>
              <a:t>Thank you so much for attending!</a:t>
            </a:r>
            <a:endParaRPr lang="it-IT" sz="2800" dirty="0">
              <a:solidFill>
                <a:schemeClr val="tx2"/>
              </a:solidFill>
              <a:latin typeface="Calibri" panose="020F0502020204030204" pitchFamily="34" charset="0"/>
              <a:cs typeface="Calibri" panose="020F0502020204030204" pitchFamily="34" charset="0"/>
            </a:endParaRPr>
          </a:p>
        </p:txBody>
      </p:sp>
      <p:sp>
        <p:nvSpPr>
          <p:cNvPr id="14" name="Title 13">
            <a:extLst>
              <a:ext uri="{FF2B5EF4-FFF2-40B4-BE49-F238E27FC236}">
                <a16:creationId xmlns:a16="http://schemas.microsoft.com/office/drawing/2014/main" id="{19CCDFA5-E1F0-4857-88C7-8114F17CA56C}"/>
              </a:ext>
            </a:extLst>
          </p:cNvPr>
          <p:cNvSpPr>
            <a:spLocks noGrp="1"/>
          </p:cNvSpPr>
          <p:nvPr>
            <p:ph type="title"/>
          </p:nvPr>
        </p:nvSpPr>
        <p:spPr>
          <a:xfrm>
            <a:off x="3888722" y="1313367"/>
            <a:ext cx="4546600" cy="761774"/>
          </a:xfrm>
        </p:spPr>
        <p:txBody>
          <a:bodyPr>
            <a:normAutofit/>
          </a:bodyPr>
          <a:lstStyle/>
          <a:p>
            <a:r>
              <a:rPr lang="en-US" sz="4400" dirty="0" smtClean="0">
                <a:latin typeface="Cambria Math" panose="02040503050406030204" pitchFamily="18" charset="0"/>
                <a:ea typeface="Cambria Math" panose="02040503050406030204" pitchFamily="18" charset="0"/>
              </a:rPr>
              <a:t>QUESTIONS?</a:t>
            </a:r>
            <a:endParaRPr lang="en-US" sz="4400" dirty="0">
              <a:latin typeface="Cambria Math" panose="02040503050406030204" pitchFamily="18" charset="0"/>
              <a:ea typeface="Cambria Math" panose="02040503050406030204" pitchFamily="18" charset="0"/>
            </a:endParaRPr>
          </a:p>
        </p:txBody>
      </p:sp>
      <p:pic>
        <p:nvPicPr>
          <p:cNvPr id="15" name="Picture 14">
            <a:extLst>
              <a:ext uri="{FF2B5EF4-FFF2-40B4-BE49-F238E27FC236}">
                <a16:creationId xmlns:a16="http://schemas.microsoft.com/office/drawing/2014/main" id="{7B08A32E-158E-402E-A3ED-B1BB34DC782D}"/>
              </a:ext>
            </a:extLst>
          </p:cNvPr>
          <p:cNvPicPr>
            <a:picLocks noChangeAspect="1"/>
          </p:cNvPicPr>
          <p:nvPr/>
        </p:nvPicPr>
        <p:blipFill>
          <a:blip r:embed="rId4"/>
          <a:stretch>
            <a:fillRect/>
          </a:stretch>
        </p:blipFill>
        <p:spPr>
          <a:xfrm>
            <a:off x="5233758" y="-117056"/>
            <a:ext cx="6753288" cy="741171"/>
          </a:xfrm>
          <a:prstGeom prst="rect">
            <a:avLst/>
          </a:prstGeom>
        </p:spPr>
      </p:pic>
    </p:spTree>
    <p:extLst>
      <p:ext uri="{BB962C8B-B14F-4D97-AF65-F5344CB8AC3E}">
        <p14:creationId xmlns:p14="http://schemas.microsoft.com/office/powerpoint/2010/main" val="111605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F6C"/>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DD14B1E-EBBA-4656-8DE3-73EF13DBF773}"/>
              </a:ext>
            </a:extLst>
          </p:cNvPr>
          <p:cNvSpPr txBox="1"/>
          <p:nvPr/>
        </p:nvSpPr>
        <p:spPr>
          <a:xfrm>
            <a:off x="914400" y="5514857"/>
            <a:ext cx="3471561" cy="615553"/>
          </a:xfrm>
          <a:prstGeom prst="rect">
            <a:avLst/>
          </a:prstGeom>
          <a:noFill/>
        </p:spPr>
        <p:txBody>
          <a:bodyPr wrap="square" lIns="0" tIns="0" rIns="0" bIns="0" rtlCol="0">
            <a:spAutoFit/>
          </a:bodyPr>
          <a:lstStyle/>
          <a:p>
            <a:r>
              <a:rPr lang="en-US" sz="4000" spc="800" dirty="0" smtClean="0">
                <a:solidFill>
                  <a:schemeClr val="bg1"/>
                </a:solidFill>
                <a:latin typeface="Cambria Math" panose="02040503050406030204" pitchFamily="18" charset="0"/>
                <a:ea typeface="Cambria Math" panose="02040503050406030204" pitchFamily="18" charset="0"/>
              </a:rPr>
              <a:t>WELCOME</a:t>
            </a:r>
            <a:endParaRPr lang="en-US" spc="800" dirty="0">
              <a:solidFill>
                <a:schemeClr val="bg1"/>
              </a:solidFill>
              <a:latin typeface="Cambria Math" panose="02040503050406030204" pitchFamily="18" charset="0"/>
              <a:ea typeface="Cambria Math" panose="02040503050406030204" pitchFamily="18" charset="0"/>
            </a:endParaRPr>
          </a:p>
        </p:txBody>
      </p:sp>
      <p:sp>
        <p:nvSpPr>
          <p:cNvPr id="14" name="Rectangle 13">
            <a:extLst>
              <a:ext uri="{FF2B5EF4-FFF2-40B4-BE49-F238E27FC236}">
                <a16:creationId xmlns:a16="http://schemas.microsoft.com/office/drawing/2014/main" id="{E300FF2B-75D5-4F14-BE5E-64D37CC95F70}"/>
              </a:ext>
            </a:extLst>
          </p:cNvPr>
          <p:cNvSpPr/>
          <p:nvPr/>
        </p:nvSpPr>
        <p:spPr>
          <a:xfrm>
            <a:off x="11417300" y="6222771"/>
            <a:ext cx="77470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05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025BE2AD-8AD7-4DD0-A3F2-AB33FF9DDD06}"/>
              </a:ext>
            </a:extLst>
          </p:cNvPr>
          <p:cNvSpPr>
            <a:spLocks noGrp="1"/>
          </p:cNvSpPr>
          <p:nvPr>
            <p:ph type="body" sz="quarter" idx="10"/>
          </p:nvPr>
        </p:nvSpPr>
        <p:spPr/>
        <p:txBody>
          <a:bodyPr/>
          <a:lstStyle/>
          <a:p>
            <a:r>
              <a:rPr lang="en-US" dirty="0">
                <a:latin typeface="Cambria Math" panose="02040503050406030204" pitchFamily="18" charset="0"/>
                <a:ea typeface="Cambria Math" panose="02040503050406030204" pitchFamily="18" charset="0"/>
              </a:rPr>
              <a:t>AGENDA</a:t>
            </a:r>
          </a:p>
        </p:txBody>
      </p:sp>
      <p:sp>
        <p:nvSpPr>
          <p:cNvPr id="27" name="Text Placeholder 26">
            <a:extLst>
              <a:ext uri="{FF2B5EF4-FFF2-40B4-BE49-F238E27FC236}">
                <a16:creationId xmlns:a16="http://schemas.microsoft.com/office/drawing/2014/main" id="{495E948C-A706-4E74-AFED-1FB8A02D2F96}"/>
              </a:ext>
            </a:extLst>
          </p:cNvPr>
          <p:cNvSpPr>
            <a:spLocks noGrp="1"/>
          </p:cNvSpPr>
          <p:nvPr>
            <p:ph type="body" sz="quarter" idx="11"/>
          </p:nvPr>
        </p:nvSpPr>
        <p:spPr/>
        <p:txBody>
          <a:bodyPr/>
          <a:lstStyle/>
          <a:p>
            <a:r>
              <a:rPr lang="en-US" dirty="0"/>
              <a:t>01.</a:t>
            </a:r>
          </a:p>
        </p:txBody>
      </p:sp>
      <p:sp>
        <p:nvSpPr>
          <p:cNvPr id="28" name="Text Placeholder 27">
            <a:extLst>
              <a:ext uri="{FF2B5EF4-FFF2-40B4-BE49-F238E27FC236}">
                <a16:creationId xmlns:a16="http://schemas.microsoft.com/office/drawing/2014/main" id="{685A5E96-3E36-4DB1-B99D-A29618617E2B}"/>
              </a:ext>
            </a:extLst>
          </p:cNvPr>
          <p:cNvSpPr>
            <a:spLocks noGrp="1"/>
          </p:cNvSpPr>
          <p:nvPr>
            <p:ph type="body" sz="quarter" idx="12"/>
          </p:nvPr>
        </p:nvSpPr>
        <p:spPr/>
        <p:txBody>
          <a:bodyPr/>
          <a:lstStyle/>
          <a:p>
            <a:r>
              <a:rPr lang="en-US" dirty="0"/>
              <a:t>02.</a:t>
            </a:r>
          </a:p>
        </p:txBody>
      </p:sp>
      <p:sp>
        <p:nvSpPr>
          <p:cNvPr id="29" name="Text Placeholder 28">
            <a:extLst>
              <a:ext uri="{FF2B5EF4-FFF2-40B4-BE49-F238E27FC236}">
                <a16:creationId xmlns:a16="http://schemas.microsoft.com/office/drawing/2014/main" id="{9C962012-8145-4DB5-B9EF-02DF4971A229}"/>
              </a:ext>
            </a:extLst>
          </p:cNvPr>
          <p:cNvSpPr>
            <a:spLocks noGrp="1"/>
          </p:cNvSpPr>
          <p:nvPr>
            <p:ph type="body" sz="quarter" idx="13"/>
          </p:nvPr>
        </p:nvSpPr>
        <p:spPr/>
        <p:txBody>
          <a:bodyPr/>
          <a:lstStyle/>
          <a:p>
            <a:r>
              <a:rPr lang="en-US" dirty="0"/>
              <a:t>03.</a:t>
            </a:r>
          </a:p>
        </p:txBody>
      </p:sp>
      <p:sp>
        <p:nvSpPr>
          <p:cNvPr id="30" name="Text Placeholder 29">
            <a:extLst>
              <a:ext uri="{FF2B5EF4-FFF2-40B4-BE49-F238E27FC236}">
                <a16:creationId xmlns:a16="http://schemas.microsoft.com/office/drawing/2014/main" id="{9F9FFCE3-682D-488A-8B4A-8AC7B7FD8EF5}"/>
              </a:ext>
            </a:extLst>
          </p:cNvPr>
          <p:cNvSpPr>
            <a:spLocks noGrp="1"/>
          </p:cNvSpPr>
          <p:nvPr>
            <p:ph type="body" sz="quarter" idx="14"/>
          </p:nvPr>
        </p:nvSpPr>
        <p:spPr/>
        <p:txBody>
          <a:bodyPr/>
          <a:lstStyle/>
          <a:p>
            <a:r>
              <a:rPr lang="en-US" dirty="0"/>
              <a:t>04.</a:t>
            </a:r>
          </a:p>
        </p:txBody>
      </p:sp>
      <p:sp>
        <p:nvSpPr>
          <p:cNvPr id="31" name="Text Placeholder 30">
            <a:extLst>
              <a:ext uri="{FF2B5EF4-FFF2-40B4-BE49-F238E27FC236}">
                <a16:creationId xmlns:a16="http://schemas.microsoft.com/office/drawing/2014/main" id="{224667B1-17BF-470D-AF97-023AB72C1DB3}"/>
              </a:ext>
            </a:extLst>
          </p:cNvPr>
          <p:cNvSpPr>
            <a:spLocks noGrp="1"/>
          </p:cNvSpPr>
          <p:nvPr>
            <p:ph type="body" sz="quarter" idx="16"/>
          </p:nvPr>
        </p:nvSpPr>
        <p:spPr>
          <a:xfrm>
            <a:off x="7013068" y="711894"/>
            <a:ext cx="3904796" cy="452211"/>
          </a:xfrm>
        </p:spPr>
        <p:txBody>
          <a:bodyPr/>
          <a:lstStyle/>
          <a:p>
            <a:r>
              <a:rPr lang="en-US" b="0" dirty="0" smtClean="0">
                <a:solidFill>
                  <a:srgbClr val="A2AAAD"/>
                </a:solidFill>
                <a:latin typeface="Calibri" panose="020F0502020204030204" pitchFamily="34" charset="0"/>
                <a:cs typeface="Calibri" panose="020F0502020204030204" pitchFamily="34" charset="0"/>
              </a:rPr>
              <a:t>Benefits &amp; Responsibilities of Alumna Membership</a:t>
            </a:r>
            <a:endParaRPr lang="en-US" b="0" dirty="0">
              <a:solidFill>
                <a:srgbClr val="A2AAAD"/>
              </a:solidFill>
              <a:latin typeface="Calibri" panose="020F0502020204030204" pitchFamily="34" charset="0"/>
              <a:cs typeface="Calibri" panose="020F0502020204030204" pitchFamily="34" charset="0"/>
            </a:endParaRPr>
          </a:p>
        </p:txBody>
      </p:sp>
      <p:sp>
        <p:nvSpPr>
          <p:cNvPr id="32" name="Text Placeholder 31">
            <a:extLst>
              <a:ext uri="{FF2B5EF4-FFF2-40B4-BE49-F238E27FC236}">
                <a16:creationId xmlns:a16="http://schemas.microsoft.com/office/drawing/2014/main" id="{5ED786F2-C32F-470B-A9F9-00D3311DDFFF}"/>
              </a:ext>
            </a:extLst>
          </p:cNvPr>
          <p:cNvSpPr>
            <a:spLocks noGrp="1"/>
          </p:cNvSpPr>
          <p:nvPr>
            <p:ph type="body" sz="quarter" idx="17"/>
          </p:nvPr>
        </p:nvSpPr>
        <p:spPr>
          <a:xfrm>
            <a:off x="7013068" y="5066267"/>
            <a:ext cx="4393473" cy="118488"/>
          </a:xfrm>
        </p:spPr>
        <p:txBody>
          <a:bodyPr/>
          <a:lstStyle/>
          <a:p>
            <a:r>
              <a:rPr lang="en-US" b="0" dirty="0" smtClean="0">
                <a:solidFill>
                  <a:srgbClr val="A2AAAD"/>
                </a:solidFill>
                <a:latin typeface="Calibri" panose="020F0502020204030204" pitchFamily="34" charset="0"/>
                <a:cs typeface="Calibri" panose="020F0502020204030204" pitchFamily="34" charset="0"/>
              </a:rPr>
              <a:t>Service for Graduating Seniors</a:t>
            </a:r>
            <a:endParaRPr lang="en-US" b="0" dirty="0">
              <a:solidFill>
                <a:srgbClr val="A2AAAD"/>
              </a:solidFill>
              <a:latin typeface="Calibri" panose="020F0502020204030204" pitchFamily="34" charset="0"/>
              <a:cs typeface="Calibri" panose="020F0502020204030204" pitchFamily="34" charset="0"/>
            </a:endParaRPr>
          </a:p>
        </p:txBody>
      </p:sp>
      <p:sp>
        <p:nvSpPr>
          <p:cNvPr id="33" name="Text Placeholder 32">
            <a:extLst>
              <a:ext uri="{FF2B5EF4-FFF2-40B4-BE49-F238E27FC236}">
                <a16:creationId xmlns:a16="http://schemas.microsoft.com/office/drawing/2014/main" id="{E1B5E7D6-9BAA-48AE-83BA-662E6BC02C11}"/>
              </a:ext>
            </a:extLst>
          </p:cNvPr>
          <p:cNvSpPr>
            <a:spLocks noGrp="1"/>
          </p:cNvSpPr>
          <p:nvPr>
            <p:ph type="body" sz="quarter" idx="18"/>
          </p:nvPr>
        </p:nvSpPr>
        <p:spPr>
          <a:xfrm>
            <a:off x="7013068" y="3836022"/>
            <a:ext cx="3904796" cy="452211"/>
          </a:xfrm>
        </p:spPr>
        <p:txBody>
          <a:bodyPr/>
          <a:lstStyle/>
          <a:p>
            <a:r>
              <a:rPr lang="en-US" b="0" dirty="0" smtClean="0">
                <a:solidFill>
                  <a:srgbClr val="A2AAAD"/>
                </a:solidFill>
                <a:latin typeface="Calibri" panose="020F0502020204030204" pitchFamily="34" charset="0"/>
                <a:cs typeface="Calibri" panose="020F0502020204030204" pitchFamily="34" charset="0"/>
              </a:rPr>
              <a:t>Letters “To Myself..”</a:t>
            </a:r>
            <a:endParaRPr lang="en-US" b="0" dirty="0">
              <a:solidFill>
                <a:srgbClr val="A2AAAD"/>
              </a:solidFill>
              <a:latin typeface="Calibri" panose="020F0502020204030204" pitchFamily="34" charset="0"/>
              <a:cs typeface="Calibri" panose="020F0502020204030204" pitchFamily="34" charset="0"/>
            </a:endParaRPr>
          </a:p>
        </p:txBody>
      </p:sp>
      <p:sp>
        <p:nvSpPr>
          <p:cNvPr id="34" name="Text Placeholder 33">
            <a:extLst>
              <a:ext uri="{FF2B5EF4-FFF2-40B4-BE49-F238E27FC236}">
                <a16:creationId xmlns:a16="http://schemas.microsoft.com/office/drawing/2014/main" id="{624CE054-D658-4F94-BF3C-A21BF2228BB3}"/>
              </a:ext>
            </a:extLst>
          </p:cNvPr>
          <p:cNvSpPr>
            <a:spLocks noGrp="1"/>
          </p:cNvSpPr>
          <p:nvPr>
            <p:ph type="body" sz="quarter" idx="19"/>
          </p:nvPr>
        </p:nvSpPr>
        <p:spPr>
          <a:xfrm>
            <a:off x="7013068" y="2358468"/>
            <a:ext cx="3904796" cy="452211"/>
          </a:xfrm>
        </p:spPr>
        <p:txBody>
          <a:bodyPr/>
          <a:lstStyle/>
          <a:p>
            <a:r>
              <a:rPr lang="en-US" b="0" dirty="0" smtClean="0">
                <a:solidFill>
                  <a:srgbClr val="A2AAAD"/>
                </a:solidFill>
                <a:latin typeface="Calibri" panose="020F0502020204030204" pitchFamily="34" charset="0"/>
                <a:cs typeface="Calibri" panose="020F0502020204030204" pitchFamily="34" charset="0"/>
              </a:rPr>
              <a:t>Ways to Stay Connected</a:t>
            </a:r>
            <a:endParaRPr lang="en-US" b="0" dirty="0">
              <a:solidFill>
                <a:srgbClr val="A2AAA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9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3439" y="3208149"/>
            <a:ext cx="6819254" cy="3154260"/>
          </a:xfrm>
        </p:spPr>
        <p:txBody>
          <a:bodyPr/>
          <a:lstStyle/>
          <a:p>
            <a:r>
              <a:rPr lang="en-US" dirty="0" smtClean="0">
                <a:latin typeface="Cambria Math" panose="02040503050406030204" pitchFamily="18" charset="0"/>
                <a:ea typeface="Cambria Math" panose="02040503050406030204" pitchFamily="18" charset="0"/>
              </a:rPr>
              <a:t>BENEFITS &amp; RESPONSIBILITIES OF ALUMNA MEMBERSHIP: </a:t>
            </a:r>
          </a:p>
          <a:p>
            <a:r>
              <a:rPr lang="en-US" dirty="0" smtClean="0">
                <a:latin typeface="Cambria Math" panose="02040503050406030204" pitchFamily="18" charset="0"/>
                <a:ea typeface="Cambria Math" panose="02040503050406030204" pitchFamily="18" charset="0"/>
              </a:rPr>
              <a:t>A CLOSER LOOK</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66973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626D9F-051C-4B00-8BEA-AD7CCD49C8F8}"/>
              </a:ext>
            </a:extLst>
          </p:cNvPr>
          <p:cNvSpPr>
            <a:spLocks noGrp="1"/>
          </p:cNvSpPr>
          <p:nvPr>
            <p:ph sz="quarter" idx="4294967295"/>
          </p:nvPr>
        </p:nvSpPr>
        <p:spPr>
          <a:xfrm>
            <a:off x="786192" y="599270"/>
            <a:ext cx="9737157" cy="5150268"/>
          </a:xfrm>
        </p:spPr>
        <p:txBody>
          <a:bodyPr>
            <a:noAutofit/>
          </a:bodyPr>
          <a:lstStyle/>
          <a:p>
            <a:pPr marL="0" indent="0">
              <a:lnSpc>
                <a:spcPct val="100000"/>
              </a:lnSpc>
              <a:spcAft>
                <a:spcPts val="1200"/>
              </a:spcAft>
              <a:buNone/>
            </a:pPr>
            <a:r>
              <a:rPr lang="en-US" sz="4400" spc="300" dirty="0" smtClean="0">
                <a:solidFill>
                  <a:schemeClr val="accent4"/>
                </a:solidFill>
                <a:latin typeface="Cambria Math" panose="02040503050406030204" pitchFamily="18" charset="0"/>
                <a:ea typeface="Cambria Math" panose="02040503050406030204" pitchFamily="18" charset="0"/>
                <a:cs typeface="Calibri" panose="020F0502020204030204" pitchFamily="34" charset="0"/>
              </a:rPr>
              <a:t>ALUMNAE LIFE IS REWARDING</a:t>
            </a:r>
            <a:endParaRPr lang="en-US" dirty="0">
              <a:solidFill>
                <a:schemeClr val="accent4"/>
              </a:solidFill>
              <a:latin typeface="Cambria Math" panose="02040503050406030204" pitchFamily="18" charset="0"/>
              <a:ea typeface="Cambria Math" panose="02040503050406030204" pitchFamily="18" charset="0"/>
              <a:cs typeface="Calibri" panose="020F0502020204030204" pitchFamily="34" charset="0"/>
            </a:endParaRPr>
          </a:p>
          <a:p>
            <a:pPr>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Networking</a:t>
            </a:r>
          </a:p>
          <a:p>
            <a:pPr>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Friendship</a:t>
            </a:r>
          </a:p>
          <a:p>
            <a:pPr lvl="1">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 </a:t>
            </a:r>
            <a:r>
              <a:rPr lang="en-US" sz="2800" dirty="0">
                <a:solidFill>
                  <a:srgbClr val="A2AAAD"/>
                </a:solidFill>
                <a:latin typeface="Calibri" panose="020F0502020204030204" pitchFamily="34" charset="0"/>
                <a:cs typeface="Calibri" panose="020F0502020204030204" pitchFamily="34" charset="0"/>
              </a:rPr>
              <a:t>C</a:t>
            </a:r>
            <a:r>
              <a:rPr lang="en-US" sz="2800" dirty="0" smtClean="0">
                <a:solidFill>
                  <a:srgbClr val="A2AAAD"/>
                </a:solidFill>
                <a:latin typeface="Calibri" panose="020F0502020204030204" pitchFamily="34" charset="0"/>
                <a:cs typeface="Calibri" panose="020F0502020204030204" pitchFamily="34" charset="0"/>
              </a:rPr>
              <a:t>ontinued from collegiate years and new ones, too!</a:t>
            </a:r>
          </a:p>
          <a:p>
            <a:pPr>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Receive Support from the Foundation</a:t>
            </a:r>
          </a:p>
          <a:p>
            <a:pPr>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Philanthropic Work</a:t>
            </a:r>
          </a:p>
          <a:p>
            <a:pPr>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Giving Back</a:t>
            </a:r>
          </a:p>
          <a:p>
            <a:pPr>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Supporting a Chapter</a:t>
            </a:r>
            <a:endParaRPr lang="en-US" sz="2800" dirty="0">
              <a:solidFill>
                <a:schemeClr val="tx2"/>
              </a:solidFill>
              <a:latin typeface="Solitas Norm Light" pitchFamily="50" charset="0"/>
            </a:endParaRPr>
          </a:p>
        </p:txBody>
      </p:sp>
    </p:spTree>
    <p:extLst>
      <p:ext uri="{BB962C8B-B14F-4D97-AF65-F5344CB8AC3E}">
        <p14:creationId xmlns:p14="http://schemas.microsoft.com/office/powerpoint/2010/main" val="409016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6077" y="735580"/>
            <a:ext cx="8257442" cy="1449681"/>
          </a:xfrm>
        </p:spPr>
        <p:txBody>
          <a:bodyPr>
            <a:normAutofit/>
          </a:bodyPr>
          <a:lstStyle/>
          <a:p>
            <a:r>
              <a:rPr lang="en-US" dirty="0" smtClean="0">
                <a:latin typeface="Cambria Math" panose="02040503050406030204" pitchFamily="18" charset="0"/>
                <a:ea typeface="Cambria Math" panose="02040503050406030204" pitchFamily="18" charset="0"/>
              </a:rPr>
              <a:t>KAPPA </a:t>
            </a:r>
            <a:r>
              <a:rPr lang="en-US" dirty="0" err="1" smtClean="0">
                <a:latin typeface="Cambria Math" panose="02040503050406030204" pitchFamily="18" charset="0"/>
                <a:ea typeface="Cambria Math" panose="02040503050406030204" pitchFamily="18" charset="0"/>
              </a:rPr>
              <a:t>KAPPA</a:t>
            </a:r>
            <a:r>
              <a:rPr lang="en-US" dirty="0" smtClean="0">
                <a:latin typeface="Cambria Math" panose="02040503050406030204" pitchFamily="18" charset="0"/>
                <a:ea typeface="Cambria Math" panose="02040503050406030204" pitchFamily="18" charset="0"/>
              </a:rPr>
              <a:t> GAMMA FOUNDATION</a:t>
            </a:r>
            <a:endParaRPr lang="en-US" dirty="0" smtClean="0">
              <a:solidFill>
                <a:schemeClr val="tx2"/>
              </a:solidFill>
              <a:latin typeface="Cambria Math" panose="02040503050406030204" pitchFamily="18" charset="0"/>
              <a:ea typeface="Cambria Math" panose="02040503050406030204" pitchFamily="18" charset="0"/>
            </a:endParaRPr>
          </a:p>
        </p:txBody>
      </p:sp>
      <p:sp>
        <p:nvSpPr>
          <p:cNvPr id="3" name="TextBox 2"/>
          <p:cNvSpPr txBox="1"/>
          <p:nvPr/>
        </p:nvSpPr>
        <p:spPr>
          <a:xfrm>
            <a:off x="716077" y="2185261"/>
            <a:ext cx="8117957" cy="4401205"/>
          </a:xfrm>
          <a:prstGeom prst="rect">
            <a:avLst/>
          </a:prstGeom>
          <a:noFill/>
        </p:spPr>
        <p:txBody>
          <a:bodyPr wrap="square" rtlCol="0">
            <a:spAutoFit/>
          </a:bodyPr>
          <a:lstStyle/>
          <a:p>
            <a:r>
              <a:rPr lang="en-US" sz="2800" dirty="0">
                <a:solidFill>
                  <a:srgbClr val="A2AAAD"/>
                </a:solidFill>
                <a:latin typeface="Calibri" panose="020F0502020204030204" pitchFamily="34" charset="0"/>
                <a:cs typeface="Calibri" panose="020F0502020204030204" pitchFamily="34" charset="0"/>
              </a:rPr>
              <a:t>Focus areas</a:t>
            </a:r>
          </a:p>
          <a:p>
            <a:pPr marL="34290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Heritage </a:t>
            </a:r>
          </a:p>
          <a:p>
            <a:pPr marL="34290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Scholarships </a:t>
            </a:r>
          </a:p>
          <a:p>
            <a:pPr marL="34290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Educational Programming </a:t>
            </a:r>
          </a:p>
          <a:p>
            <a:pPr marL="34290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Financial Assistance </a:t>
            </a:r>
            <a:endParaRPr lang="en-US" sz="2800" dirty="0" smtClean="0">
              <a:solidFill>
                <a:srgbClr val="A2AAAD"/>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800" dirty="0">
              <a:solidFill>
                <a:srgbClr val="A2AAAD"/>
              </a:solidFill>
              <a:latin typeface="Calibri" panose="020F0502020204030204" pitchFamily="34" charset="0"/>
              <a:cs typeface="Calibri" panose="020F0502020204030204" pitchFamily="34" charset="0"/>
            </a:endParaRPr>
          </a:p>
          <a:p>
            <a:r>
              <a:rPr lang="en-US" sz="2800" dirty="0">
                <a:solidFill>
                  <a:srgbClr val="A2AAAD"/>
                </a:solidFill>
                <a:latin typeface="Calibri" panose="020F0502020204030204" pitchFamily="34" charset="0"/>
                <a:cs typeface="Calibri" panose="020F0502020204030204" pitchFamily="34" charset="0"/>
              </a:rPr>
              <a:t>How to Support</a:t>
            </a:r>
          </a:p>
          <a:p>
            <a:pPr marL="34290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Kapppa.org/donate</a:t>
            </a:r>
          </a:p>
          <a:p>
            <a:pPr marL="34290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A gift of </a:t>
            </a:r>
            <a:r>
              <a:rPr lang="en-US" sz="2800" b="1" dirty="0">
                <a:solidFill>
                  <a:srgbClr val="A2AAAD"/>
                </a:solidFill>
                <a:latin typeface="Calibri" panose="020F0502020204030204" pitchFamily="34" charset="0"/>
                <a:cs typeface="Calibri" panose="020F0502020204030204" pitchFamily="34" charset="0"/>
              </a:rPr>
              <a:t>any size </a:t>
            </a:r>
            <a:r>
              <a:rPr lang="en-US" sz="2800" dirty="0">
                <a:solidFill>
                  <a:srgbClr val="A2AAAD"/>
                </a:solidFill>
                <a:latin typeface="Calibri" panose="020F0502020204030204" pitchFamily="34" charset="0"/>
                <a:cs typeface="Calibri" panose="020F0502020204030204" pitchFamily="34" charset="0"/>
              </a:rPr>
              <a:t>leaves a lasting impact on our sisterhood and ensures that we can all live boldly. </a:t>
            </a:r>
          </a:p>
        </p:txBody>
      </p:sp>
    </p:spTree>
    <p:extLst>
      <p:ext uri="{BB962C8B-B14F-4D97-AF65-F5344CB8AC3E}">
        <p14:creationId xmlns:p14="http://schemas.microsoft.com/office/powerpoint/2010/main" val="378638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6075" y="705100"/>
            <a:ext cx="9202839" cy="1402669"/>
          </a:xfrm>
        </p:spPr>
        <p:txBody>
          <a:bodyPr>
            <a:normAutofit lnSpcReduction="10000"/>
          </a:bodyPr>
          <a:lstStyle/>
          <a:p>
            <a:r>
              <a:rPr lang="en-US" dirty="0" smtClean="0">
                <a:latin typeface="Cambria Math" panose="02040503050406030204" pitchFamily="18" charset="0"/>
                <a:ea typeface="Cambria Math" panose="02040503050406030204" pitchFamily="18" charset="0"/>
              </a:rPr>
              <a:t>KAPPA </a:t>
            </a:r>
            <a:r>
              <a:rPr lang="en-US" dirty="0" err="1" smtClean="0">
                <a:latin typeface="Cambria Math" panose="02040503050406030204" pitchFamily="18" charset="0"/>
                <a:ea typeface="Cambria Math" panose="02040503050406030204" pitchFamily="18" charset="0"/>
              </a:rPr>
              <a:t>KAPPA</a:t>
            </a:r>
            <a:r>
              <a:rPr lang="en-US" dirty="0" smtClean="0">
                <a:latin typeface="Cambria Math" panose="02040503050406030204" pitchFamily="18" charset="0"/>
                <a:ea typeface="Cambria Math" panose="02040503050406030204" pitchFamily="18" charset="0"/>
              </a:rPr>
              <a:t> GAMMA FOUNDATION</a:t>
            </a:r>
          </a:p>
        </p:txBody>
      </p:sp>
      <p:sp>
        <p:nvSpPr>
          <p:cNvPr id="4" name="TextBox 3"/>
          <p:cNvSpPr txBox="1"/>
          <p:nvPr/>
        </p:nvSpPr>
        <p:spPr>
          <a:xfrm>
            <a:off x="883403" y="2293749"/>
            <a:ext cx="8508570" cy="3539430"/>
          </a:xfrm>
          <a:prstGeom prst="rect">
            <a:avLst/>
          </a:prstGeom>
          <a:noFill/>
        </p:spPr>
        <p:txBody>
          <a:bodyPr wrap="square" rtlCol="0">
            <a:spAutoFit/>
          </a:bodyPr>
          <a:lstStyle/>
          <a:p>
            <a:pPr lvl="0"/>
            <a:r>
              <a:rPr lang="en-US" sz="2800" dirty="0">
                <a:solidFill>
                  <a:srgbClr val="A2AAAD"/>
                </a:solidFill>
                <a:latin typeface="Calibri" panose="020F0502020204030204" pitchFamily="34" charset="0"/>
                <a:cs typeface="Calibri" panose="020F0502020204030204" pitchFamily="34" charset="0"/>
              </a:rPr>
              <a:t>Receive support after </a:t>
            </a:r>
            <a:r>
              <a:rPr lang="en-US" sz="2800" dirty="0" smtClean="0">
                <a:solidFill>
                  <a:srgbClr val="A2AAAD"/>
                </a:solidFill>
                <a:latin typeface="Calibri" panose="020F0502020204030204" pitchFamily="34" charset="0"/>
                <a:cs typeface="Calibri" panose="020F0502020204030204" pitchFamily="34" charset="0"/>
              </a:rPr>
              <a:t>graduation</a:t>
            </a:r>
            <a:r>
              <a:rPr lang="en-US" sz="2800" dirty="0">
                <a:solidFill>
                  <a:srgbClr val="A2AAAD"/>
                </a:solidFill>
                <a:latin typeface="Calibri" panose="020F0502020204030204" pitchFamily="34" charset="0"/>
                <a:cs typeface="Calibri" panose="020F0502020204030204" pitchFamily="34" charset="0"/>
              </a:rPr>
              <a:t>:</a:t>
            </a:r>
          </a:p>
          <a:p>
            <a:pPr marL="342900" lvl="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Graduate &amp; Continuing Education Scholarships </a:t>
            </a:r>
          </a:p>
          <a:p>
            <a:pPr marL="342900" lvl="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Talk Space </a:t>
            </a:r>
          </a:p>
          <a:p>
            <a:pPr marL="342900" lvl="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Rose McGill Aid </a:t>
            </a:r>
          </a:p>
          <a:p>
            <a:pPr marL="342900" lvl="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Over 200 online courses on Kappa Edge</a:t>
            </a:r>
          </a:p>
          <a:p>
            <a:pPr marL="342900" lvl="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Attend Leadership Academy </a:t>
            </a:r>
          </a:p>
          <a:p>
            <a:pPr marL="342900" lvl="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Career Academy </a:t>
            </a:r>
          </a:p>
          <a:p>
            <a:pPr marL="342900" lvl="0" indent="-342900">
              <a:buFont typeface="Arial" panose="020B0604020202020204" pitchFamily="34" charset="0"/>
              <a:buChar char="•"/>
            </a:pPr>
            <a:r>
              <a:rPr lang="en-US" sz="2800" dirty="0">
                <a:solidFill>
                  <a:srgbClr val="A2AAAD"/>
                </a:solidFill>
                <a:latin typeface="Calibri" panose="020F0502020204030204" pitchFamily="34" charset="0"/>
                <a:cs typeface="Calibri" panose="020F0502020204030204" pitchFamily="34" charset="0"/>
              </a:rPr>
              <a:t>And so much more!</a:t>
            </a:r>
          </a:p>
        </p:txBody>
      </p:sp>
    </p:spTree>
    <p:extLst>
      <p:ext uri="{BB962C8B-B14F-4D97-AF65-F5344CB8AC3E}">
        <p14:creationId xmlns:p14="http://schemas.microsoft.com/office/powerpoint/2010/main" val="427269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626D9F-051C-4B00-8BEA-AD7CCD49C8F8}"/>
              </a:ext>
            </a:extLst>
          </p:cNvPr>
          <p:cNvSpPr>
            <a:spLocks noGrp="1"/>
          </p:cNvSpPr>
          <p:nvPr>
            <p:ph sz="quarter" idx="4294967295"/>
          </p:nvPr>
        </p:nvSpPr>
        <p:spPr>
          <a:xfrm>
            <a:off x="679179" y="402772"/>
            <a:ext cx="8712794" cy="1541792"/>
          </a:xfrm>
        </p:spPr>
        <p:txBody>
          <a:bodyPr>
            <a:noAutofit/>
          </a:bodyPr>
          <a:lstStyle/>
          <a:p>
            <a:pPr marL="0" indent="0">
              <a:lnSpc>
                <a:spcPct val="100000"/>
              </a:lnSpc>
              <a:spcAft>
                <a:spcPts val="1200"/>
              </a:spcAft>
              <a:buNone/>
            </a:pPr>
            <a:r>
              <a:rPr lang="en-US" sz="4400" spc="300" dirty="0" smtClean="0">
                <a:solidFill>
                  <a:schemeClr val="accent4"/>
                </a:solidFill>
                <a:latin typeface="Cambria Math" panose="02040503050406030204" pitchFamily="18" charset="0"/>
                <a:ea typeface="Cambria Math" panose="02040503050406030204" pitchFamily="18" charset="0"/>
              </a:rPr>
              <a:t>STAY CONNECTED: UPDATE YOUR CONTACT INFORMATION</a:t>
            </a:r>
            <a:endParaRPr lang="en-US" dirty="0">
              <a:solidFill>
                <a:schemeClr val="accent4"/>
              </a:solidFill>
              <a:latin typeface="Cambria Math" panose="02040503050406030204" pitchFamily="18" charset="0"/>
              <a:ea typeface="Cambria Math" panose="02040503050406030204" pitchFamily="18" charset="0"/>
            </a:endParaRPr>
          </a:p>
          <a:p>
            <a:pPr marL="0" indent="0">
              <a:lnSpc>
                <a:spcPct val="110000"/>
              </a:lnSpc>
              <a:spcAft>
                <a:spcPts val="1200"/>
              </a:spcAft>
              <a:buNone/>
            </a:pPr>
            <a:r>
              <a:rPr lang="en-US" sz="2800" dirty="0" smtClean="0">
                <a:solidFill>
                  <a:srgbClr val="A2AAAD"/>
                </a:solidFill>
                <a:latin typeface="Calibri" panose="020F0502020204030204" pitchFamily="34" charset="0"/>
                <a:cs typeface="Calibri" panose="020F0502020204030204" pitchFamily="34" charset="0"/>
              </a:rPr>
              <a:t>Kappa.org</a:t>
            </a:r>
            <a:endParaRPr lang="en-US" sz="2800" dirty="0">
              <a:solidFill>
                <a:srgbClr val="A2AAAD"/>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870615" y="1944563"/>
            <a:ext cx="5785705" cy="25765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79" y="3831700"/>
            <a:ext cx="2878458" cy="272023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082" y="4013203"/>
            <a:ext cx="1985206" cy="2539358"/>
          </a:xfrm>
          <a:prstGeom prst="rect">
            <a:avLst/>
          </a:prstGeom>
        </p:spPr>
      </p:pic>
    </p:spTree>
    <p:extLst>
      <p:ext uri="{BB962C8B-B14F-4D97-AF65-F5344CB8AC3E}">
        <p14:creationId xmlns:p14="http://schemas.microsoft.com/office/powerpoint/2010/main" val="365969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626D9F-051C-4B00-8BEA-AD7CCD49C8F8}"/>
              </a:ext>
            </a:extLst>
          </p:cNvPr>
          <p:cNvSpPr>
            <a:spLocks noGrp="1"/>
          </p:cNvSpPr>
          <p:nvPr>
            <p:ph sz="quarter" idx="4294967295"/>
          </p:nvPr>
        </p:nvSpPr>
        <p:spPr>
          <a:xfrm>
            <a:off x="1158151" y="604434"/>
            <a:ext cx="9737157" cy="5424074"/>
          </a:xfrm>
        </p:spPr>
        <p:txBody>
          <a:bodyPr>
            <a:noAutofit/>
          </a:bodyPr>
          <a:lstStyle/>
          <a:p>
            <a:pPr marL="0" indent="0">
              <a:lnSpc>
                <a:spcPct val="100000"/>
              </a:lnSpc>
              <a:spcAft>
                <a:spcPts val="1200"/>
              </a:spcAft>
              <a:buNone/>
            </a:pPr>
            <a:r>
              <a:rPr lang="en-US" sz="4400" spc="300" dirty="0" smtClean="0">
                <a:solidFill>
                  <a:schemeClr val="accent4"/>
                </a:solidFill>
                <a:latin typeface="Cambria Math" panose="02040503050406030204" pitchFamily="18" charset="0"/>
                <a:ea typeface="Cambria Math" panose="02040503050406030204" pitchFamily="18" charset="0"/>
                <a:cs typeface="Calibri" panose="020F0502020204030204" pitchFamily="34" charset="0"/>
              </a:rPr>
              <a:t>MORE WAYS TO STAY CONNECTED</a:t>
            </a:r>
            <a:endParaRPr lang="en-US" dirty="0">
              <a:solidFill>
                <a:schemeClr val="accent4"/>
              </a:solidFill>
              <a:latin typeface="Cambria Math" panose="02040503050406030204" pitchFamily="18" charset="0"/>
              <a:ea typeface="Cambria Math" panose="02040503050406030204" pitchFamily="18" charset="0"/>
              <a:cs typeface="Calibri" panose="020F0502020204030204" pitchFamily="34" charset="0"/>
            </a:endParaRPr>
          </a:p>
          <a:p>
            <a:pPr>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Volunteering – immediate opportunities available</a:t>
            </a:r>
          </a:p>
          <a:p>
            <a:pPr lvl="1">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With a chapter, district-level, &amp; program-specific</a:t>
            </a:r>
          </a:p>
          <a:p>
            <a:pPr>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Attending events like Leadership Academy &amp; Convention</a:t>
            </a:r>
          </a:p>
          <a:p>
            <a:pPr>
              <a:lnSpc>
                <a:spcPct val="110000"/>
              </a:lnSpc>
              <a:spcAft>
                <a:spcPts val="1200"/>
              </a:spcAft>
            </a:pPr>
            <a:r>
              <a:rPr lang="en-US" sz="2800" dirty="0">
                <a:solidFill>
                  <a:srgbClr val="A2AAAD"/>
                </a:solidFill>
                <a:latin typeface="Calibri" panose="020F0502020204030204" pitchFamily="34" charset="0"/>
                <a:cs typeface="Calibri" panose="020F0502020204030204" pitchFamily="34" charset="0"/>
              </a:rPr>
              <a:t>Paying Alumnae dues </a:t>
            </a:r>
            <a:endParaRPr lang="en-US" sz="2800" dirty="0" smtClean="0">
              <a:solidFill>
                <a:srgbClr val="A2AAAD"/>
              </a:solidFill>
              <a:latin typeface="Calibri" panose="020F0502020204030204" pitchFamily="34" charset="0"/>
              <a:cs typeface="Calibri" panose="020F0502020204030204" pitchFamily="34" charset="0"/>
            </a:endParaRPr>
          </a:p>
          <a:p>
            <a:pPr>
              <a:lnSpc>
                <a:spcPct val="110000"/>
              </a:lnSpc>
              <a:spcAft>
                <a:spcPts val="1200"/>
              </a:spcAft>
            </a:pPr>
            <a:r>
              <a:rPr lang="en-US" sz="2800" dirty="0">
                <a:solidFill>
                  <a:srgbClr val="A2AAAD"/>
                </a:solidFill>
                <a:latin typeface="Calibri" panose="020F0502020204030204" pitchFamily="34" charset="0"/>
                <a:cs typeface="Calibri" panose="020F0502020204030204" pitchFamily="34" charset="0"/>
              </a:rPr>
              <a:t>Joining an Alumnae Association</a:t>
            </a:r>
          </a:p>
          <a:p>
            <a:pPr lvl="1">
              <a:lnSpc>
                <a:spcPct val="110000"/>
              </a:lnSpc>
              <a:spcAft>
                <a:spcPts val="1200"/>
              </a:spcAft>
            </a:pPr>
            <a:r>
              <a:rPr lang="en-US" sz="2800" dirty="0">
                <a:solidFill>
                  <a:srgbClr val="A2AAAD"/>
                </a:solidFill>
                <a:latin typeface="Calibri" panose="020F0502020204030204" pitchFamily="34" charset="0"/>
                <a:cs typeface="Calibri" panose="020F0502020204030204" pitchFamily="34" charset="0"/>
              </a:rPr>
              <a:t>Events and volunteering opportunities </a:t>
            </a:r>
            <a:endParaRPr lang="en-US" sz="2800" dirty="0" smtClean="0">
              <a:solidFill>
                <a:srgbClr val="A2AAAD"/>
              </a:solidFill>
              <a:latin typeface="Calibri" panose="020F0502020204030204" pitchFamily="34" charset="0"/>
              <a:cs typeface="Calibri" panose="020F0502020204030204" pitchFamily="34" charset="0"/>
            </a:endParaRPr>
          </a:p>
          <a:p>
            <a:pPr>
              <a:lnSpc>
                <a:spcPct val="110000"/>
              </a:lnSpc>
              <a:spcAft>
                <a:spcPts val="1200"/>
              </a:spcAft>
            </a:pPr>
            <a:r>
              <a:rPr lang="en-US" sz="2800" dirty="0" smtClean="0">
                <a:solidFill>
                  <a:srgbClr val="A2AAAD"/>
                </a:solidFill>
                <a:latin typeface="Calibri" panose="020F0502020204030204" pitchFamily="34" charset="0"/>
                <a:cs typeface="Calibri" panose="020F0502020204030204" pitchFamily="34" charset="0"/>
              </a:rPr>
              <a:t>Join a Special Interest Group</a:t>
            </a:r>
            <a:endParaRPr lang="en-US" sz="2800" dirty="0">
              <a:solidFill>
                <a:srgbClr val="A2AAAD"/>
              </a:solidFill>
              <a:latin typeface="Calibri" panose="020F0502020204030204" pitchFamily="34" charset="0"/>
              <a:cs typeface="Calibri" panose="020F0502020204030204" pitchFamily="34" charset="0"/>
            </a:endParaRPr>
          </a:p>
          <a:p>
            <a:pPr>
              <a:lnSpc>
                <a:spcPct val="110000"/>
              </a:lnSpc>
              <a:spcAft>
                <a:spcPts val="1200"/>
              </a:spcAft>
            </a:pPr>
            <a:endParaRPr lang="en-US" sz="2000" dirty="0" smtClean="0">
              <a:solidFill>
                <a:schemeClr val="tx2"/>
              </a:solidFill>
              <a:latin typeface="Solitas Norm Light" pitchFamily="50" charset="0"/>
            </a:endParaRPr>
          </a:p>
          <a:p>
            <a:pPr>
              <a:lnSpc>
                <a:spcPct val="110000"/>
              </a:lnSpc>
              <a:spcAft>
                <a:spcPts val="1200"/>
              </a:spcAft>
            </a:pPr>
            <a:endParaRPr lang="en-US" sz="2000" dirty="0">
              <a:solidFill>
                <a:schemeClr val="tx2"/>
              </a:solidFill>
              <a:latin typeface="Solitas Norm Light" pitchFamily="50" charset="0"/>
            </a:endParaRPr>
          </a:p>
        </p:txBody>
      </p:sp>
    </p:spTree>
    <p:extLst>
      <p:ext uri="{BB962C8B-B14F-4D97-AF65-F5344CB8AC3E}">
        <p14:creationId xmlns:p14="http://schemas.microsoft.com/office/powerpoint/2010/main" val="294420380"/>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002F6C"/>
      </a:accent1>
      <a:accent2>
        <a:srgbClr val="003DA5"/>
      </a:accent2>
      <a:accent3>
        <a:srgbClr val="009CDE"/>
      </a:accent3>
      <a:accent4>
        <a:srgbClr val="D29F13"/>
      </a:accent4>
      <a:accent5>
        <a:srgbClr val="8DC8E8"/>
      </a:accent5>
      <a:accent6>
        <a:srgbClr val="A2AAAD"/>
      </a:accent6>
      <a:hlink>
        <a:srgbClr val="7F7F7F"/>
      </a:hlink>
      <a:folHlink>
        <a:srgbClr val="7F7F7F"/>
      </a:folHlink>
    </a:clrScheme>
    <a:fontScheme name="Custom 5">
      <a:majorFont>
        <a:latin typeface="Solitas Slab Cond Light"/>
        <a:ea typeface=""/>
        <a:cs typeface=""/>
      </a:majorFont>
      <a:minorFont>
        <a:latin typeface="Solitas Norm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appaKappaGamma_BrandTemplate" id="{55813C53-7BB1-4422-88CD-1245EA7FDFC1}" vid="{94E64407-582B-4FC1-93B2-04645ADC96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KappaBrandPPT_BrandFonts</Template>
  <TotalTime>3398</TotalTime>
  <Words>2373</Words>
  <Application>Microsoft Office PowerPoint</Application>
  <PresentationFormat>Widescreen</PresentationFormat>
  <Paragraphs>197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 Math</vt:lpstr>
      <vt:lpstr>Solitas Norm Light</vt:lpstr>
      <vt:lpstr>Solitas Serif Norm Regular</vt:lpstr>
      <vt:lpstr>Solitas Slab Norm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ALUMNAE ASSOCIATION INFO</vt:lpstr>
      <vt:lpstr>PowerPoint Presentation</vt:lpstr>
      <vt:lpstr>PowerPoint Presentation</vt:lpstr>
      <vt:lpstr>PowerPoint Presentation</vt:lpstr>
      <vt:lpstr>QUESTIONS?</vt:lpstr>
    </vt:vector>
  </TitlesOfParts>
  <Company>Kappa Kappa Gamma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Shoemake</dc:creator>
  <cp:keywords>Kappa, KKG, Kappa Kappa Gamma, Branding, PPT</cp:keywords>
  <cp:lastModifiedBy>Christa Serluco</cp:lastModifiedBy>
  <cp:revision>40</cp:revision>
  <dcterms:created xsi:type="dcterms:W3CDTF">2022-09-28T18:15:12Z</dcterms:created>
  <dcterms:modified xsi:type="dcterms:W3CDTF">2024-01-18T16:02:13Z</dcterms:modified>
  <cp:contentStatus>Approved for use by staff and official volunteers of Kappa Kappa Gamma</cp:contentStatus>
</cp:coreProperties>
</file>