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embeddedFontLst>
    <p:embeddedFont>
      <p:font typeface="Roboto" panose="020B0604020202020204" charset="0"/>
      <p:regular r:id="rId19"/>
      <p:bold r:id="rId20"/>
      <p:italic r:id="rId21"/>
      <p:boldItalic r:id="rId22"/>
    </p:embeddedFont>
    <p:embeddedFont>
      <p:font typeface="Cambria Math" panose="02040503050406030204" pitchFamily="18" charset="0"/>
      <p:regular r:id="rId23"/>
    </p:embeddedFont>
    <p:embeddedFont>
      <p:font typeface="Cambria" panose="02040503050406030204" pitchFamily="18"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40">
          <p15:clr>
            <a:srgbClr val="A4A3A4"/>
          </p15:clr>
        </p15:guide>
        <p15:guide id="2" orient="horz" pos="1032">
          <p15:clr>
            <a:srgbClr val="A4A3A4"/>
          </p15:clr>
        </p15:guide>
        <p15:guide id="3" orient="horz" pos="1920">
          <p15:clr>
            <a:srgbClr val="A4A3A4"/>
          </p15:clr>
        </p15:guide>
        <p15:guide id="4" orient="horz" pos="2112">
          <p15:clr>
            <a:srgbClr val="A4A3A4"/>
          </p15:clr>
        </p15:guide>
        <p15:guide id="5"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840"/>
        <p:guide orient="horz" pos="1032"/>
        <p:guide orient="horz" pos="1920"/>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appakappagamma.org/stay-connected/news/2021/talkspace-announce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b3e5a788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b3e5a788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eb3e5a788f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b3e5a788f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b3e5a788f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Kappa Kappa Gamma Foundation supports our members in many ways. They provide:</a:t>
            </a:r>
            <a:endParaRPr/>
          </a:p>
          <a:p>
            <a:pPr marL="0" lvl="0" indent="0" algn="l" rtl="0">
              <a:spcBef>
                <a:spcPts val="0"/>
              </a:spcBef>
              <a:spcAft>
                <a:spcPts val="0"/>
              </a:spcAft>
              <a:buNone/>
            </a:pPr>
            <a:r>
              <a:rPr lang="en-US"/>
              <a:t>Merit and need based scholarships</a:t>
            </a:r>
            <a:endParaRPr/>
          </a:p>
          <a:p>
            <a:pPr marL="0" lvl="0" indent="0" algn="l" rtl="0">
              <a:spcBef>
                <a:spcPts val="0"/>
              </a:spcBef>
              <a:spcAft>
                <a:spcPts val="0"/>
              </a:spcAft>
              <a:buNone/>
            </a:pPr>
            <a:r>
              <a:rPr lang="en-US"/>
              <a:t>confidential aid, our Rose McGill program</a:t>
            </a:r>
            <a:endParaRPr/>
          </a:p>
          <a:p>
            <a:pPr marL="0" lvl="0" indent="0" algn="l" rtl="0">
              <a:spcBef>
                <a:spcPts val="0"/>
              </a:spcBef>
              <a:spcAft>
                <a:spcPts val="0"/>
              </a:spcAft>
              <a:buNone/>
            </a:pPr>
            <a:r>
              <a:rPr lang="en-US"/>
              <a:t>educational programs</a:t>
            </a:r>
            <a:endParaRPr/>
          </a:p>
          <a:p>
            <a:pPr marL="0" lvl="0" indent="0" algn="l" rtl="0">
              <a:spcBef>
                <a:spcPts val="0"/>
              </a:spcBef>
              <a:spcAft>
                <a:spcPts val="0"/>
              </a:spcAft>
              <a:buNone/>
            </a:pPr>
            <a:r>
              <a:rPr lang="en-US"/>
              <a:t>and preservation of the Fraternity’s history</a:t>
            </a:r>
            <a:endParaRPr/>
          </a:p>
        </p:txBody>
      </p:sp>
      <p:sp>
        <p:nvSpPr>
          <p:cNvPr id="187" name="Google Shape;187;geb3e5a788f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d502f4d9e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d502f4d9e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Thanks to a generous grant from the Kappa Foundation, Talkspace, and online platform for mental health therapy, is now offered to our members</a:t>
            </a:r>
            <a:endParaRPr dirty="0"/>
          </a:p>
          <a:p>
            <a:pPr marL="0" lvl="0" indent="0" algn="l" rtl="0">
              <a:spcBef>
                <a:spcPts val="0"/>
              </a:spcBef>
              <a:spcAft>
                <a:spcPts val="0"/>
              </a:spcAft>
              <a:buClr>
                <a:schemeClr val="dk1"/>
              </a:buClr>
              <a:buSzPts val="1100"/>
              <a:buFont typeface="Arial"/>
              <a:buNone/>
            </a:pPr>
            <a:r>
              <a:rPr lang="en-US" dirty="0"/>
              <a:t>Free for active members</a:t>
            </a:r>
            <a:endParaRPr dirty="0"/>
          </a:p>
          <a:p>
            <a:pPr marL="0" lvl="0" indent="0" algn="l" rtl="0">
              <a:spcBef>
                <a:spcPts val="0"/>
              </a:spcBef>
              <a:spcAft>
                <a:spcPts val="0"/>
              </a:spcAft>
              <a:buClr>
                <a:schemeClr val="dk1"/>
              </a:buClr>
              <a:buSzPts val="1100"/>
              <a:buFont typeface="Arial"/>
              <a:buNone/>
            </a:pPr>
            <a:r>
              <a:rPr lang="en-US" dirty="0"/>
              <a:t>25% lifetime discount for dues paying alumnae</a:t>
            </a:r>
            <a:endParaRPr dirty="0"/>
          </a:p>
          <a:p>
            <a:pPr marL="0" lvl="0" indent="0" algn="l" rtl="0">
              <a:spcBef>
                <a:spcPts val="0"/>
              </a:spcBef>
              <a:spcAft>
                <a:spcPts val="0"/>
              </a:spcAft>
              <a:buClr>
                <a:schemeClr val="dk1"/>
              </a:buClr>
              <a:buSzPts val="1100"/>
              <a:buFont typeface="Arial"/>
              <a:buNone/>
            </a:pPr>
            <a:r>
              <a:rPr lang="en-US" dirty="0"/>
              <a:t>Visit the kappa website to sign up</a:t>
            </a:r>
            <a:endParaRPr dirty="0"/>
          </a:p>
          <a:p>
            <a:pPr marL="0" lvl="0" indent="0" algn="l" rtl="0">
              <a:spcBef>
                <a:spcPts val="0"/>
              </a:spcBef>
              <a:spcAft>
                <a:spcPts val="0"/>
              </a:spcAft>
              <a:buClr>
                <a:schemeClr val="dk1"/>
              </a:buClr>
              <a:buSzPts val="1100"/>
              <a:buFont typeface="Arial"/>
              <a:buNone/>
            </a:pPr>
            <a:r>
              <a:rPr lang="en-US" dirty="0"/>
              <a:t>Talkspace was selected as our partner because they are the leader in the online counseling support arena. Talkspace is easy to use and ready to service our members quickly with licensed counselors. When you sign up, you’ll be paired with a counselor right away. We also found value in </a:t>
            </a:r>
            <a:r>
              <a:rPr lang="en-US" dirty="0" err="1"/>
              <a:t>Talkspace’s</a:t>
            </a:r>
            <a:r>
              <a:rPr lang="en-US" dirty="0"/>
              <a:t> global reach. They can service our members living abroad as well as members who prefer to communicate in a variety of languages.</a:t>
            </a:r>
            <a:endParaRPr dirty="0"/>
          </a:p>
          <a:p>
            <a:pPr marL="0" lvl="0" indent="0" algn="l" rtl="0">
              <a:spcBef>
                <a:spcPts val="0"/>
              </a:spcBef>
              <a:spcAft>
                <a:spcPts val="0"/>
              </a:spcAft>
              <a:buClr>
                <a:schemeClr val="dk1"/>
              </a:buClr>
              <a:buSzPts val="1100"/>
              <a:buFont typeface="Arial"/>
              <a:buNone/>
            </a:pPr>
            <a:r>
              <a:rPr lang="en-US" dirty="0"/>
              <a:t>To learn more and to sign up, visit </a:t>
            </a:r>
            <a:r>
              <a:rPr lang="en-US" u="sng" dirty="0">
                <a:solidFill>
                  <a:schemeClr val="hlink"/>
                </a:solidFill>
                <a:hlinkClick r:id="rId3"/>
              </a:rPr>
              <a:t>https://www.kappakappagamma.org/stay-connected/news/2021/talkspace-announcement/</a:t>
            </a:r>
            <a:endParaRPr dirty="0"/>
          </a:p>
          <a:p>
            <a:pPr marL="0" lvl="0" indent="0" algn="l" rtl="0">
              <a:lnSpc>
                <a:spcPct val="90000"/>
              </a:lnSpc>
              <a:spcBef>
                <a:spcPts val="1000"/>
              </a:spcBef>
              <a:spcAft>
                <a:spcPts val="0"/>
              </a:spcAft>
              <a:buClr>
                <a:schemeClr val="dk1"/>
              </a:buClr>
              <a:buSzPts val="1100"/>
              <a:buFont typeface="Arial"/>
              <a:buNone/>
            </a:pPr>
            <a:r>
              <a:rPr lang="en-US" sz="1300" dirty="0"/>
              <a:t>While our Talkspace partnership is not part of our philanthropy initiative, we’re sharing this information here in order to ensure all of our members are aware of this important benefit.</a:t>
            </a:r>
            <a:endParaRPr sz="600" dirty="0"/>
          </a:p>
          <a:p>
            <a:pPr marL="0" lvl="0" indent="0" algn="l" rtl="0">
              <a:spcBef>
                <a:spcPts val="0"/>
              </a:spcBef>
              <a:spcAft>
                <a:spcPts val="0"/>
              </a:spcAft>
              <a:buNone/>
            </a:pPr>
            <a:endParaRPr dirty="0"/>
          </a:p>
        </p:txBody>
      </p:sp>
      <p:sp>
        <p:nvSpPr>
          <p:cNvPr id="194" name="Google Shape;194;ged502f4d9e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d502f4d9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d502f4d9e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ed502f4d9e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de3422b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de3422bf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highlight>
                  <a:srgbClr val="FFFFFF"/>
                </a:highlight>
                <a:latin typeface="Arial"/>
                <a:ea typeface="Arial"/>
                <a:cs typeface="Arial"/>
                <a:sym typeface="Arial"/>
              </a:rPr>
              <a:t>The philanthropic program asks that chapters and associations fundraise for both a mental health and well-being partner organization and the Kappa Foundation</a:t>
            </a:r>
            <a:endParaRPr dirty="0">
              <a:highlight>
                <a:srgbClr val="FFFFFF"/>
              </a:highlight>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highlight>
                  <a:srgbClr val="FFFFFF"/>
                </a:highlight>
                <a:latin typeface="Arial"/>
                <a:ea typeface="Arial"/>
                <a:cs typeface="Arial"/>
                <a:sym typeface="Arial"/>
              </a:rPr>
              <a:t>Hold one or more fundraising events per year</a:t>
            </a:r>
            <a:endParaRPr dirty="0">
              <a:highlight>
                <a:srgbClr val="FFFFFF"/>
              </a:highlight>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highlight>
                  <a:srgbClr val="FFFFFF"/>
                </a:highlight>
                <a:latin typeface="Arial"/>
                <a:ea typeface="Arial"/>
                <a:cs typeface="Arial"/>
                <a:sym typeface="Arial"/>
              </a:rPr>
              <a:t>associations may hold collections as many have done in the past (example: making an additional donation to the Foundation and a mental health and well-being partner at the time association members pay dues)</a:t>
            </a:r>
            <a:endParaRPr dirty="0">
              <a:highlight>
                <a:srgbClr val="FFFFFF"/>
              </a:highlight>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highlight>
                  <a:srgbClr val="FFFFFF"/>
                </a:highlight>
                <a:latin typeface="Arial"/>
                <a:ea typeface="Arial"/>
                <a:cs typeface="Arial"/>
                <a:sym typeface="Arial"/>
              </a:rPr>
              <a:t>You may also consider splitting the proceeds of one event among several organizations instead of holding separate fundraisers for each recipient</a:t>
            </a:r>
            <a:r>
              <a:rPr lang="en-US" dirty="0" smtClean="0">
                <a:highlight>
                  <a:srgbClr val="FFFFFF"/>
                </a:highlight>
                <a:latin typeface="Arial"/>
                <a:ea typeface="Arial"/>
                <a:cs typeface="Arial"/>
                <a:sym typeface="Arial"/>
              </a:rPr>
              <a:t>. For </a:t>
            </a:r>
            <a:r>
              <a:rPr lang="en-US" dirty="0">
                <a:highlight>
                  <a:srgbClr val="FFFFFF"/>
                </a:highlight>
                <a:latin typeface="Arial"/>
                <a:ea typeface="Arial"/>
                <a:cs typeface="Arial"/>
                <a:sym typeface="Arial"/>
              </a:rPr>
              <a:t>example, you can hold one fundraiser and you may donate 50% of funds raised to the Kappa </a:t>
            </a:r>
            <a:r>
              <a:rPr lang="en-US" dirty="0" err="1">
                <a:highlight>
                  <a:srgbClr val="FFFFFF"/>
                </a:highlight>
                <a:latin typeface="Arial"/>
                <a:ea typeface="Arial"/>
                <a:cs typeface="Arial"/>
                <a:sym typeface="Arial"/>
              </a:rPr>
              <a:t>Kappa</a:t>
            </a:r>
            <a:r>
              <a:rPr lang="en-US" dirty="0">
                <a:highlight>
                  <a:srgbClr val="FFFFFF"/>
                </a:highlight>
                <a:latin typeface="Arial"/>
                <a:ea typeface="Arial"/>
                <a:cs typeface="Arial"/>
                <a:sym typeface="Arial"/>
              </a:rPr>
              <a:t> Gamma Foundation and 50% to a mental health and well-being partner </a:t>
            </a:r>
            <a:endParaRPr dirty="0">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US" dirty="0">
                <a:highlight>
                  <a:srgbClr val="FFFFFF"/>
                </a:highlight>
                <a:latin typeface="Arial"/>
                <a:ea typeface="Arial"/>
                <a:cs typeface="Arial"/>
                <a:sym typeface="Arial"/>
              </a:rPr>
              <a:t>Offer at least 1 service focused opportunity</a:t>
            </a:r>
            <a:endParaRPr dirty="0">
              <a:highlight>
                <a:srgbClr val="FFFFFF"/>
              </a:highlight>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highlight>
                  <a:srgbClr val="FFFFFF"/>
                </a:highlight>
                <a:latin typeface="Arial"/>
                <a:ea typeface="Arial"/>
                <a:cs typeface="Arial"/>
                <a:sym typeface="Arial"/>
              </a:rPr>
              <a:t>prefer that the service opportunity is with a mental health and well-being partner </a:t>
            </a:r>
            <a:endParaRPr dirty="0">
              <a:highlight>
                <a:srgbClr val="FFFFFF"/>
              </a:highlight>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highlight>
                  <a:srgbClr val="FFFFFF"/>
                </a:highlight>
                <a:latin typeface="Arial"/>
                <a:ea typeface="Arial"/>
                <a:cs typeface="Arial"/>
                <a:sym typeface="Arial"/>
              </a:rPr>
              <a:t>our partners have some great opportunities for service - check those out first</a:t>
            </a:r>
            <a:endParaRPr dirty="0">
              <a:highlight>
                <a:srgbClr val="FFFFFF"/>
              </a:highlight>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highlight>
                  <a:srgbClr val="FFFFFF"/>
                </a:highlight>
                <a:latin typeface="Arial"/>
                <a:ea typeface="Arial"/>
                <a:cs typeface="Arial"/>
                <a:sym typeface="Arial"/>
              </a:rPr>
              <a:t>doing more than one service opportunity per year is a great way to support both mental health and well-being causes along with other worthy causes</a:t>
            </a:r>
            <a:endParaRPr dirty="0">
              <a:highlight>
                <a:srgbClr val="FFFFFF"/>
              </a:highlight>
              <a:latin typeface="Arial"/>
              <a:ea typeface="Arial"/>
              <a:cs typeface="Arial"/>
              <a:sym typeface="Arial"/>
            </a:endParaRPr>
          </a:p>
          <a:p>
            <a:pPr marL="457200" lvl="0" indent="-317500" algn="l" rtl="0">
              <a:lnSpc>
                <a:spcPct val="115000"/>
              </a:lnSpc>
              <a:spcBef>
                <a:spcPts val="0"/>
              </a:spcBef>
              <a:spcAft>
                <a:spcPts val="0"/>
              </a:spcAft>
              <a:buSzPts val="1400"/>
              <a:buFont typeface="Arial"/>
              <a:buChar char="-"/>
            </a:pPr>
            <a:r>
              <a:rPr lang="en-US" dirty="0">
                <a:highlight>
                  <a:srgbClr val="FFFFFF"/>
                </a:highlight>
                <a:latin typeface="Arial"/>
                <a:ea typeface="Arial"/>
                <a:cs typeface="Arial"/>
                <a:sym typeface="Arial"/>
              </a:rPr>
              <a:t>We want all of our chapter and association members to have the fulfilling experience of fundraising and providing service alongside our sisters. </a:t>
            </a:r>
            <a:endParaRPr dirty="0">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dirty="0">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US" dirty="0">
                <a:highlight>
                  <a:srgbClr val="FFFFFF"/>
                </a:highlight>
                <a:latin typeface="Arial"/>
                <a:ea typeface="Arial"/>
                <a:cs typeface="Arial"/>
                <a:sym typeface="Arial"/>
              </a:rPr>
              <a:t>If collecting money online, Crowd Change and Billhighway Give are still the only Kappa approved platforms for chapters and associations. </a:t>
            </a:r>
            <a:endParaRPr dirty="0">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dirty="0">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US" dirty="0">
                <a:highlight>
                  <a:srgbClr val="FFFFFF"/>
                </a:highlight>
                <a:latin typeface="Arial"/>
                <a:ea typeface="Arial"/>
                <a:cs typeface="Arial"/>
                <a:sym typeface="Arial"/>
              </a:rPr>
              <a:t>We are introducing suggested giving guidelines to help us to be thoughtful stewards of our financial donations. We want our actions and our giving to reflect the priorities our members have expressed to us and the suggested guideline of 50-25-25 does just that. Currently we're asking for </a:t>
            </a:r>
            <a:r>
              <a:rPr lang="en-US" i="1" dirty="0">
                <a:highlight>
                  <a:srgbClr val="FFFFFF"/>
                </a:highlight>
              </a:rPr>
              <a:t>at least</a:t>
            </a:r>
            <a:r>
              <a:rPr lang="en-US" dirty="0">
                <a:highlight>
                  <a:srgbClr val="FFFFFF"/>
                </a:highlight>
              </a:rPr>
              <a:t> 50% to a mental health and well-being partner, </a:t>
            </a:r>
            <a:r>
              <a:rPr lang="en-US" i="1" dirty="0">
                <a:highlight>
                  <a:srgbClr val="FFFFFF"/>
                </a:highlight>
              </a:rPr>
              <a:t>at least</a:t>
            </a:r>
            <a:r>
              <a:rPr lang="en-US" dirty="0">
                <a:highlight>
                  <a:srgbClr val="FFFFFF"/>
                </a:highlight>
              </a:rPr>
              <a:t> 25% to the Foundation and </a:t>
            </a:r>
            <a:r>
              <a:rPr lang="en-US" i="1" dirty="0">
                <a:highlight>
                  <a:srgbClr val="FFFFFF"/>
                </a:highlight>
              </a:rPr>
              <a:t>up to</a:t>
            </a:r>
            <a:r>
              <a:rPr lang="en-US" dirty="0">
                <a:highlight>
                  <a:srgbClr val="FFFFFF"/>
                </a:highlight>
              </a:rPr>
              <a:t> 25% is at the discretion of the members’ of each chapter/association. </a:t>
            </a:r>
            <a:endParaRPr dirty="0">
              <a:highlight>
                <a:srgbClr val="FFFFFF"/>
              </a:highlight>
            </a:endParaRPr>
          </a:p>
          <a:p>
            <a:pPr marL="0" lvl="0" indent="0" algn="l" rtl="0">
              <a:spcBef>
                <a:spcPts val="0"/>
              </a:spcBef>
              <a:spcAft>
                <a:spcPts val="0"/>
              </a:spcAft>
              <a:buClr>
                <a:schemeClr val="dk1"/>
              </a:buClr>
              <a:buSzPts val="1100"/>
              <a:buFont typeface="Arial"/>
              <a:buNone/>
            </a:pPr>
            <a:endParaRPr dirty="0"/>
          </a:p>
        </p:txBody>
      </p:sp>
      <p:sp>
        <p:nvSpPr>
          <p:cNvPr id="207" name="Google Shape;207;gdde3422bf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caca3895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caca3895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300" dirty="0"/>
              <a:t>The Philanthropy Chair Leadership Guide and the Alumnae Association Officer Manual include many ideas for service and fundraising projects. Just a few examples are noted on the slide, please refer to the documents for more ideas.</a:t>
            </a:r>
            <a:endParaRPr sz="1300" dirty="0"/>
          </a:p>
          <a:p>
            <a:pPr marL="457200" lvl="0" indent="-317500" algn="l" rtl="0">
              <a:lnSpc>
                <a:spcPct val="115000"/>
              </a:lnSpc>
              <a:spcBef>
                <a:spcPts val="0"/>
              </a:spcBef>
              <a:spcAft>
                <a:spcPts val="0"/>
              </a:spcAft>
              <a:buClr>
                <a:schemeClr val="dk1"/>
              </a:buClr>
              <a:buSzPts val="1400"/>
              <a:buChar char="-"/>
            </a:pPr>
            <a:r>
              <a:rPr lang="en-US" dirty="0">
                <a:highlight>
                  <a:schemeClr val="lt1"/>
                </a:highlight>
                <a:latin typeface="Arial"/>
                <a:ea typeface="Arial"/>
                <a:cs typeface="Arial"/>
                <a:sym typeface="Arial"/>
              </a:rPr>
              <a:t>With some of our partners, fundraising and service can both be accomplished at the same event. For example a chapter or association can reach out to their local NAMI chapter and volunteer to help with one of their walks at registration, passing out water, set up and clean up. At the same time, the chapter or association could field a team of </a:t>
            </a:r>
            <a:r>
              <a:rPr lang="en-US" dirty="0" err="1">
                <a:highlight>
                  <a:schemeClr val="lt1"/>
                </a:highlight>
                <a:latin typeface="Arial"/>
                <a:ea typeface="Arial"/>
                <a:cs typeface="Arial"/>
                <a:sym typeface="Arial"/>
              </a:rPr>
              <a:t>Kappas</a:t>
            </a:r>
            <a:r>
              <a:rPr lang="en-US" dirty="0">
                <a:highlight>
                  <a:schemeClr val="lt1"/>
                </a:highlight>
                <a:latin typeface="Arial"/>
                <a:ea typeface="Arial"/>
                <a:cs typeface="Arial"/>
                <a:sym typeface="Arial"/>
              </a:rPr>
              <a:t> who participate in the fundraising walk.</a:t>
            </a:r>
            <a:endParaRPr dirty="0"/>
          </a:p>
        </p:txBody>
      </p:sp>
      <p:sp>
        <p:nvSpPr>
          <p:cNvPr id="214" name="Google Shape;214;gecaca3895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caca3895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caca38952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US" sz="1300" dirty="0"/>
              <a:t>The Philanthropy Chair Leadership Guide and the Alumnae Association Officer Manual include many ideas for service and fundraising projects. Just a few examples are noted on the slide, please refer to the documents for more ideas.</a:t>
            </a:r>
            <a:endParaRPr sz="1300" dirty="0"/>
          </a:p>
          <a:p>
            <a:pPr marL="457200" lvl="0" indent="-317500" algn="l" rtl="0">
              <a:lnSpc>
                <a:spcPct val="115000"/>
              </a:lnSpc>
              <a:spcBef>
                <a:spcPts val="0"/>
              </a:spcBef>
              <a:spcAft>
                <a:spcPts val="0"/>
              </a:spcAft>
              <a:buClr>
                <a:schemeClr val="dk1"/>
              </a:buClr>
              <a:buSzPts val="1400"/>
              <a:buChar char="-"/>
            </a:pPr>
            <a:r>
              <a:rPr lang="en-US" dirty="0">
                <a:highlight>
                  <a:schemeClr val="lt1"/>
                </a:highlight>
                <a:latin typeface="Arial"/>
                <a:ea typeface="Arial"/>
                <a:cs typeface="Arial"/>
                <a:sym typeface="Arial"/>
              </a:rPr>
              <a:t>With some of our partners, fundraising and service can both be accomplished at the same event. For example a chapter or association can reach out to their local NAMI chapter and volunteer to help with one of their walks at registration, passing out water, set up and clean up. At the same time, the chapter or association could field a team of </a:t>
            </a:r>
            <a:r>
              <a:rPr lang="en-US" dirty="0" err="1">
                <a:highlight>
                  <a:schemeClr val="lt1"/>
                </a:highlight>
                <a:latin typeface="Arial"/>
                <a:ea typeface="Arial"/>
                <a:cs typeface="Arial"/>
                <a:sym typeface="Arial"/>
              </a:rPr>
              <a:t>Kappas</a:t>
            </a:r>
            <a:r>
              <a:rPr lang="en-US" dirty="0">
                <a:highlight>
                  <a:schemeClr val="lt1"/>
                </a:highlight>
                <a:latin typeface="Arial"/>
                <a:ea typeface="Arial"/>
                <a:cs typeface="Arial"/>
                <a:sym typeface="Arial"/>
              </a:rPr>
              <a:t> who participate in the fundraising walk.</a:t>
            </a:r>
            <a:endParaRPr dirty="0"/>
          </a:p>
        </p:txBody>
      </p:sp>
      <p:sp>
        <p:nvSpPr>
          <p:cNvPr id="214" name="Google Shape;214;gecaca38952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346434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94ef68316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94ef68316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e94ef68316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0880f1b0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e0880f1b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c7c9fac99_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c7c9fac99_2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gec7c9fac99_2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d502f4d9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d502f4d9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ed502f4d9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94ef6831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94ef68316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Why mental health and well-being?</a:t>
            </a:r>
            <a:endParaRPr/>
          </a:p>
          <a:p>
            <a:pPr marL="0" lvl="0" indent="0" algn="l" rtl="0">
              <a:spcBef>
                <a:spcPts val="0"/>
              </a:spcBef>
              <a:spcAft>
                <a:spcPts val="0"/>
              </a:spcAft>
              <a:buNone/>
            </a:pPr>
            <a:r>
              <a:rPr lang="en-US"/>
              <a:t>As Kappas, we're always looking for opportunities to dream boldly and live fully as we give back and improve the world around us, and that includes supporting one another when it comes to mental health. Simply, we were inspired by members like you. Kappas in our chapters and associations recognized the need for support for their mental health and well-being. Kappas boldly asking for these needs to be addressed led us to two years of research into mental health and well-being. </a:t>
            </a:r>
            <a:endParaRPr/>
          </a:p>
          <a:p>
            <a:pPr marL="0" lvl="0" indent="0" algn="l" rtl="0">
              <a:spcBef>
                <a:spcPts val="0"/>
              </a:spcBef>
              <a:spcAft>
                <a:spcPts val="0"/>
              </a:spcAft>
              <a:buNone/>
            </a:pPr>
            <a:r>
              <a:rPr lang="en-US"/>
              <a:t>While we were creating the new program, we were proud to see chapters and associations start to support mental health and well-being causes on their own.</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check the FAQ sheet regarding this new initiative, you’ll find lots of powerful data points to refer to</a:t>
            </a:r>
            <a:endParaRPr/>
          </a:p>
          <a:p>
            <a:pPr marL="0" lvl="0" indent="0" algn="l" rtl="0">
              <a:spcBef>
                <a:spcPts val="0"/>
              </a:spcBef>
              <a:spcAft>
                <a:spcPts val="0"/>
              </a:spcAft>
              <a:buNone/>
            </a:pPr>
            <a:r>
              <a:rPr lang="en-US"/>
              <a:t>A few of the salient points include:</a:t>
            </a:r>
            <a:endParaRPr/>
          </a:p>
          <a:p>
            <a:pPr marL="0" lvl="0" indent="0" algn="l" rtl="0">
              <a:spcBef>
                <a:spcPts val="0"/>
              </a:spcBef>
              <a:spcAft>
                <a:spcPts val="0"/>
              </a:spcAft>
              <a:buNone/>
            </a:pPr>
            <a:endParaRPr/>
          </a:p>
          <a:p>
            <a:pPr marL="0" lvl="0" indent="0" algn="l" rtl="0">
              <a:spcBef>
                <a:spcPts val="0"/>
              </a:spcBef>
              <a:spcAft>
                <a:spcPts val="0"/>
              </a:spcAft>
              <a:buNone/>
            </a:pPr>
            <a:r>
              <a:rPr lang="en-US"/>
              <a:t>One in five Americans and one in five Canadians will experience a mental health problem or illness in a given year</a:t>
            </a:r>
            <a:endParaRPr/>
          </a:p>
          <a:p>
            <a:pPr marL="0" lvl="0" indent="0" algn="l" rtl="0">
              <a:spcBef>
                <a:spcPts val="0"/>
              </a:spcBef>
              <a:spcAft>
                <a:spcPts val="0"/>
              </a:spcAft>
              <a:buNone/>
            </a:pPr>
            <a:r>
              <a:rPr lang="en-US"/>
              <a:t>Women are twice as likely as men to be impacted by generalized anxiety disorder (GAD).</a:t>
            </a:r>
            <a:endParaRPr/>
          </a:p>
          <a:p>
            <a:pPr marL="0" lvl="0" indent="0" algn="l" rtl="0">
              <a:spcBef>
                <a:spcPts val="0"/>
              </a:spcBef>
              <a:spcAft>
                <a:spcPts val="0"/>
              </a:spcAft>
              <a:buNone/>
            </a:pPr>
            <a:r>
              <a:rPr lang="en-US"/>
              <a:t>From 2017 through January 2021, more than 66% of Kappa’s housing accommodation requests were related to mental health.</a:t>
            </a:r>
            <a:endParaRPr/>
          </a:p>
          <a:p>
            <a:pPr marL="0" lvl="0" indent="0" algn="l" rtl="0">
              <a:spcBef>
                <a:spcPts val="0"/>
              </a:spcBef>
              <a:spcAft>
                <a:spcPts val="0"/>
              </a:spcAft>
              <a:buNone/>
            </a:pPr>
            <a:endParaRPr/>
          </a:p>
          <a:p>
            <a:pPr marL="0" lvl="0" indent="0" algn="l" rtl="0">
              <a:spcBef>
                <a:spcPts val="0"/>
              </a:spcBef>
              <a:spcAft>
                <a:spcPts val="0"/>
              </a:spcAft>
              <a:buNone/>
            </a:pPr>
            <a:r>
              <a:rPr lang="en-US"/>
              <a:t>All signs pointed to mental health and well-being being of paramount importance to our members.</a:t>
            </a:r>
            <a:endParaRPr/>
          </a:p>
        </p:txBody>
      </p:sp>
      <p:sp>
        <p:nvSpPr>
          <p:cNvPr id="135" name="Google Shape;135;ge94ef68316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c7c9fac99_3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c7c9fac99_3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Supporting mental health and well-being is a Fraternity-wide initiative, put into action primarily by our philanthropic efforts and through programs supported by the Kappa Kappa Gamma Foundation.</a:t>
            </a:r>
            <a:endParaRPr/>
          </a:p>
          <a:p>
            <a:pPr marL="0" lvl="0" indent="0" algn="l" rtl="0">
              <a:spcBef>
                <a:spcPts val="0"/>
              </a:spcBef>
              <a:spcAft>
                <a:spcPts val="0"/>
              </a:spcAft>
              <a:buNone/>
            </a:pPr>
            <a:r>
              <a:rPr lang="en-US"/>
              <a:t>On the right-side we have our members’ mental health and well-being supported by programs supported by generous grants from the Kappa Foundation, including Talkspace and Kappa Edge learning programs.</a:t>
            </a:r>
            <a:endParaRPr/>
          </a:p>
          <a:p>
            <a:pPr marL="0" lvl="0" indent="0" algn="l" rtl="0">
              <a:spcBef>
                <a:spcPts val="0"/>
              </a:spcBef>
              <a:spcAft>
                <a:spcPts val="0"/>
              </a:spcAft>
              <a:buNone/>
            </a:pPr>
            <a:r>
              <a:rPr lang="en-US"/>
              <a:t>On the left-side we have our philanthropic endeavor which is a balanced approach of fundraising and service </a:t>
            </a:r>
            <a:endParaRPr/>
          </a:p>
        </p:txBody>
      </p:sp>
      <p:sp>
        <p:nvSpPr>
          <p:cNvPr id="142" name="Google Shape;142;gec7c9fac99_3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94ef6831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94ef68316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Rather than having one philanthropic partner, we now have six partners.</a:t>
            </a:r>
            <a:endParaRPr dirty="0"/>
          </a:p>
          <a:p>
            <a:pPr marL="0" lvl="0" indent="0" algn="l" rtl="0">
              <a:spcBef>
                <a:spcPts val="0"/>
              </a:spcBef>
              <a:spcAft>
                <a:spcPts val="0"/>
              </a:spcAft>
              <a:buNone/>
            </a:pPr>
            <a:r>
              <a:rPr lang="en-US" dirty="0">
                <a:highlight>
                  <a:srgbClr val="FFFFFF"/>
                </a:highlight>
              </a:rPr>
              <a:t>We specifically selected our mental health and well-being partners with both our alumnae and active members in mind. While 3 of our 6 partners focus on high school and college age students, the other 3 focus on people of all ages as well as families supporting those with mental health issues. Our hope was that supporting these organizations would be appealing to all members as we all face challenges that these organizations focus upon. We specifically identified organizations that spanned a variety of mental health and well-being focuses and could provide a range of resources, education and service opportunities. </a:t>
            </a:r>
            <a:endParaRPr dirty="0">
              <a:highlight>
                <a:srgbClr val="FFFFFF"/>
              </a:highlight>
            </a:endParaRPr>
          </a:p>
          <a:p>
            <a:pPr marL="0" lvl="0" indent="0" algn="l" rtl="0">
              <a:spcBef>
                <a:spcPts val="0"/>
              </a:spcBef>
              <a:spcAft>
                <a:spcPts val="0"/>
              </a:spcAft>
              <a:buNone/>
            </a:pPr>
            <a:r>
              <a:rPr lang="en-US" dirty="0">
                <a:highlight>
                  <a:srgbClr val="FFFFFF"/>
                </a:highlight>
              </a:rPr>
              <a:t>We have the ability to change or add organizations as we grow our initiative</a:t>
            </a:r>
            <a:r>
              <a:rPr lang="en-US" dirty="0" smtClean="0">
                <a:highlight>
                  <a:srgbClr val="FFFFFF"/>
                </a:highlight>
              </a:rPr>
              <a:t>. We </a:t>
            </a:r>
            <a:r>
              <a:rPr lang="en-US" dirty="0">
                <a:highlight>
                  <a:srgbClr val="FFFFFF"/>
                </a:highlight>
              </a:rPr>
              <a:t>understand members feel strongly about being able to meet our chapters and associations where they are and this provides our members with options. We will continue to evaluate impact and outreach through our members and the organizations we align with to ensure this. </a:t>
            </a:r>
            <a:endParaRPr dirty="0">
              <a:highlight>
                <a:srgbClr val="FFFFFF"/>
              </a:highlight>
            </a:endParaRPr>
          </a:p>
          <a:p>
            <a:pPr marL="0" lvl="0" indent="0" algn="l" rtl="0">
              <a:spcBef>
                <a:spcPts val="0"/>
              </a:spcBef>
              <a:spcAft>
                <a:spcPts val="0"/>
              </a:spcAft>
              <a:buNone/>
            </a:pPr>
            <a:endParaRPr dirty="0">
              <a:highlight>
                <a:srgbClr val="FFFFFF"/>
              </a:highlight>
            </a:endParaRPr>
          </a:p>
          <a:p>
            <a:pPr marL="0" lvl="0" indent="0" algn="l" rtl="0">
              <a:spcBef>
                <a:spcPts val="0"/>
              </a:spcBef>
              <a:spcAft>
                <a:spcPts val="0"/>
              </a:spcAft>
              <a:buNone/>
            </a:pPr>
            <a:r>
              <a:rPr lang="en-US" dirty="0">
                <a:highlight>
                  <a:srgbClr val="FFFFFF"/>
                </a:highlight>
              </a:rPr>
              <a:t>Chapters and associations will select which partner they’d like to support by a vote. More than one partner can be supported if your membership feels like they have the ability to do so.</a:t>
            </a:r>
            <a:endParaRPr dirty="0">
              <a:highlight>
                <a:srgbClr val="FFFFFF"/>
              </a:highlight>
            </a:endParaRPr>
          </a:p>
          <a:p>
            <a:pPr marL="0" lvl="0" indent="0" algn="l" rtl="0">
              <a:spcBef>
                <a:spcPts val="0"/>
              </a:spcBef>
              <a:spcAft>
                <a:spcPts val="0"/>
              </a:spcAft>
              <a:buNone/>
            </a:pPr>
            <a:endParaRPr dirty="0">
              <a:highlight>
                <a:srgbClr val="FFFFFF"/>
              </a:highlight>
            </a:endParaRPr>
          </a:p>
          <a:p>
            <a:pPr marL="0" lvl="0" indent="0" algn="l" rtl="0">
              <a:spcBef>
                <a:spcPts val="0"/>
              </a:spcBef>
              <a:spcAft>
                <a:spcPts val="0"/>
              </a:spcAft>
              <a:buNone/>
            </a:pPr>
            <a:r>
              <a:rPr lang="en-US" dirty="0">
                <a:highlight>
                  <a:srgbClr val="FFFFFF"/>
                </a:highlight>
              </a:rPr>
              <a:t>We have a Canadian partner, Jack.org, that will offer specialized, Kappa approved ways to donate within Canada. We have also have created donation solutions for Canadian chapters and associations giving to the Foundation. </a:t>
            </a:r>
            <a:endParaRPr dirty="0">
              <a:highlight>
                <a:srgbClr val="FFFFFF"/>
              </a:highlight>
            </a:endParaRPr>
          </a:p>
          <a:p>
            <a:pPr marL="0" lvl="0" indent="0" algn="l" rtl="0">
              <a:spcBef>
                <a:spcPts val="0"/>
              </a:spcBef>
              <a:spcAft>
                <a:spcPts val="0"/>
              </a:spcAft>
              <a:buNone/>
            </a:pPr>
            <a:endParaRPr dirty="0">
              <a:highlight>
                <a:srgbClr val="FFFFFF"/>
              </a:highlight>
            </a:endParaRPr>
          </a:p>
          <a:p>
            <a:pPr marL="0" lvl="0" indent="0" algn="l" rtl="0">
              <a:spcBef>
                <a:spcPts val="0"/>
              </a:spcBef>
              <a:spcAft>
                <a:spcPts val="0"/>
              </a:spcAft>
              <a:buNone/>
            </a:pPr>
            <a:r>
              <a:rPr lang="en-US" dirty="0"/>
              <a:t>We’ve enhanced our Partnership with Kappa </a:t>
            </a:r>
            <a:r>
              <a:rPr lang="en-US" dirty="0" err="1"/>
              <a:t>Kappa</a:t>
            </a:r>
            <a:r>
              <a:rPr lang="en-US" dirty="0"/>
              <a:t> Gamma Foundation</a:t>
            </a:r>
            <a:endParaRPr dirty="0"/>
          </a:p>
          <a:p>
            <a:pPr marL="0" lvl="0" indent="0" algn="l" rtl="0">
              <a:spcBef>
                <a:spcPts val="0"/>
              </a:spcBef>
              <a:spcAft>
                <a:spcPts val="0"/>
              </a:spcAft>
              <a:buNone/>
            </a:pPr>
            <a:r>
              <a:rPr lang="en-US" dirty="0"/>
              <a:t>The Kappa Foundation is joining us in our advocacy of mental health and well-being. In order to have the greatest impact and accurately report our collective impact, we are centralizing our monetary efforts through the Foundation. The Foundation will collect all the funds designated for each mental health and well-being partner from various chapters and associations. The collected funds will be delivered to the mental health and well-being 501(c)(3) nonprofit partner organization in one payment that covers all of the donations from chapters and associations each quarter. Providing this service on behalf of our chapters and associations assures we are being good stewards of donor monies with timely disbursements to the appropriate recipients. This will also allow us all to see the full benefit of these funds and this service eases the administrative burden on chapter and association officers.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 always, </a:t>
            </a:r>
            <a:r>
              <a:rPr lang="en-US" dirty="0">
                <a:highlight>
                  <a:schemeClr val="lt1"/>
                </a:highlight>
              </a:rPr>
              <a:t>associations and chapters have the ability to designate how financial donations made directly to the Foundation’s programs will be used. You can make unrestricted gifts for use where needed most or designate gifts for Scholarships, Confidential Aid or Educational Programs and the preservation of our history.</a:t>
            </a:r>
            <a:endParaRPr dirty="0">
              <a:highlight>
                <a:schemeClr val="lt1"/>
              </a:highlight>
            </a:endParaRPr>
          </a:p>
          <a:p>
            <a:pPr marL="0" lvl="0" indent="0" algn="l" rtl="0">
              <a:spcBef>
                <a:spcPts val="0"/>
              </a:spcBef>
              <a:spcAft>
                <a:spcPts val="0"/>
              </a:spcAft>
              <a:buNone/>
            </a:pPr>
            <a:endParaRPr dirty="0">
              <a:highlight>
                <a:schemeClr val="lt1"/>
              </a:highlight>
            </a:endParaRPr>
          </a:p>
          <a:p>
            <a:pPr marL="0" lvl="0" indent="0" algn="l" rtl="0">
              <a:spcBef>
                <a:spcPts val="0"/>
              </a:spcBef>
              <a:spcAft>
                <a:spcPts val="0"/>
              </a:spcAft>
              <a:buNone/>
            </a:pPr>
            <a:r>
              <a:rPr lang="en-US" dirty="0">
                <a:highlight>
                  <a:schemeClr val="lt1"/>
                </a:highlight>
              </a:rPr>
              <a:t>The Foundation strives to continue supporting our Fraternity-wide mental health and well-being initiative through its grant for Talkspace and other mental health and well-being focused programing, some of which is currently available through our online learning platform called Minerva.</a:t>
            </a:r>
            <a:endParaRPr dirty="0">
              <a:highlight>
                <a:schemeClr val="lt1"/>
              </a:highlight>
            </a:endParaRPr>
          </a:p>
        </p:txBody>
      </p:sp>
      <p:sp>
        <p:nvSpPr>
          <p:cNvPr id="169" name="Google Shape;169;ge94ef68316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caca389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caca3895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ecaca3895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0880f1b09_0_2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currently have 6 partners that are non-profit 501c3 organizations or Canadian registered T3010 organizations</a:t>
            </a:r>
            <a:endParaRPr/>
          </a:p>
          <a:p>
            <a:pPr marL="0" lvl="0" indent="0" algn="l" rtl="0">
              <a:spcBef>
                <a:spcPts val="0"/>
              </a:spcBef>
              <a:spcAft>
                <a:spcPts val="0"/>
              </a:spcAft>
              <a:buNone/>
            </a:pPr>
            <a:r>
              <a:rPr lang="en-US"/>
              <a:t>We have an entire page on kappa.org dedicated to these partners</a:t>
            </a:r>
            <a:endParaRPr/>
          </a:p>
        </p:txBody>
      </p:sp>
      <p:sp>
        <p:nvSpPr>
          <p:cNvPr id="180" name="Google Shape;180;ge0880f1b09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653142" y="488156"/>
            <a:ext cx="4245429" cy="5881688"/>
          </a:xfrm>
          <a:prstGeom prst="rect">
            <a:avLst/>
          </a:prstGeom>
          <a:noFill/>
          <a:ln>
            <a:noFill/>
          </a:ln>
        </p:spPr>
      </p:pic>
      <p:pic>
        <p:nvPicPr>
          <p:cNvPr id="16" name="Google Shape;16;p2"/>
          <p:cNvPicPr preferRelativeResize="0"/>
          <p:nvPr/>
        </p:nvPicPr>
        <p:blipFill rotWithShape="1">
          <a:blip r:embed="rId3">
            <a:alphaModFix/>
          </a:blip>
          <a:srcRect/>
          <a:stretch/>
        </p:blipFill>
        <p:spPr>
          <a:xfrm>
            <a:off x="7400882" y="4289285"/>
            <a:ext cx="2743200" cy="910509"/>
          </a:xfrm>
          <a:prstGeom prst="rect">
            <a:avLst/>
          </a:prstGeom>
          <a:noFill/>
          <a:ln>
            <a:noFill/>
          </a:ln>
        </p:spPr>
      </p:pic>
      <p:sp>
        <p:nvSpPr>
          <p:cNvPr id="17" name="Google Shape;17;p2"/>
          <p:cNvSpPr txBox="1">
            <a:spLocks noGrp="1"/>
          </p:cNvSpPr>
          <p:nvPr>
            <p:ph type="body" idx="1"/>
          </p:nvPr>
        </p:nvSpPr>
        <p:spPr>
          <a:xfrm>
            <a:off x="6516458" y="5548137"/>
            <a:ext cx="4511309" cy="3914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6"/>
              </a:buClr>
              <a:buSzPts val="2600"/>
              <a:buNone/>
              <a:defRPr sz="2600">
                <a:solidFill>
                  <a:schemeClr val="accent6"/>
                </a:solidFill>
                <a:latin typeface="Cambria Math"/>
                <a:ea typeface="Cambria Math"/>
                <a:cs typeface="Cambria Math"/>
                <a:sym typeface="Cambria Math"/>
              </a:defRPr>
            </a:lvl1pPr>
            <a:lvl2pPr marL="914400" lvl="1" indent="-393700" algn="l">
              <a:lnSpc>
                <a:spcPct val="90000"/>
              </a:lnSpc>
              <a:spcBef>
                <a:spcPts val="500"/>
              </a:spcBef>
              <a:spcAft>
                <a:spcPts val="0"/>
              </a:spcAft>
              <a:buClr>
                <a:schemeClr val="accent6"/>
              </a:buClr>
              <a:buSzPts val="2600"/>
              <a:buChar char="•"/>
              <a:defRPr sz="2600">
                <a:solidFill>
                  <a:schemeClr val="accent6"/>
                </a:solidFill>
                <a:latin typeface="Arial"/>
                <a:ea typeface="Arial"/>
                <a:cs typeface="Arial"/>
                <a:sym typeface="Arial"/>
              </a:defRPr>
            </a:lvl2pPr>
            <a:lvl3pPr marL="1371600" lvl="2" indent="-393700" algn="l">
              <a:lnSpc>
                <a:spcPct val="90000"/>
              </a:lnSpc>
              <a:spcBef>
                <a:spcPts val="500"/>
              </a:spcBef>
              <a:spcAft>
                <a:spcPts val="0"/>
              </a:spcAft>
              <a:buClr>
                <a:schemeClr val="accent6"/>
              </a:buClr>
              <a:buSzPts val="2600"/>
              <a:buChar char="•"/>
              <a:defRPr sz="2600">
                <a:solidFill>
                  <a:schemeClr val="accent6"/>
                </a:solidFill>
                <a:latin typeface="Arial"/>
                <a:ea typeface="Arial"/>
                <a:cs typeface="Arial"/>
                <a:sym typeface="Arial"/>
              </a:defRPr>
            </a:lvl3pPr>
            <a:lvl4pPr marL="1828800" lvl="3" indent="-393700" algn="l">
              <a:lnSpc>
                <a:spcPct val="90000"/>
              </a:lnSpc>
              <a:spcBef>
                <a:spcPts val="500"/>
              </a:spcBef>
              <a:spcAft>
                <a:spcPts val="0"/>
              </a:spcAft>
              <a:buClr>
                <a:schemeClr val="accent6"/>
              </a:buClr>
              <a:buSzPts val="2600"/>
              <a:buChar char="•"/>
              <a:defRPr sz="2600">
                <a:solidFill>
                  <a:schemeClr val="accent6"/>
                </a:solidFill>
                <a:latin typeface="Arial"/>
                <a:ea typeface="Arial"/>
                <a:cs typeface="Arial"/>
                <a:sym typeface="Arial"/>
              </a:defRPr>
            </a:lvl4pPr>
            <a:lvl5pPr marL="2286000" lvl="4" indent="-393700" algn="l">
              <a:lnSpc>
                <a:spcPct val="90000"/>
              </a:lnSpc>
              <a:spcBef>
                <a:spcPts val="500"/>
              </a:spcBef>
              <a:spcAft>
                <a:spcPts val="0"/>
              </a:spcAft>
              <a:buClr>
                <a:schemeClr val="accent6"/>
              </a:buClr>
              <a:buSzPts val="2600"/>
              <a:buChar char="•"/>
              <a:defRPr sz="2600">
                <a:solidFill>
                  <a:schemeClr val="accent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516458" y="6045080"/>
            <a:ext cx="4511309" cy="281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6"/>
              </a:buClr>
              <a:buSzPts val="1600"/>
              <a:buNone/>
              <a:defRPr sz="1600">
                <a:solidFill>
                  <a:schemeClr val="accent6"/>
                </a:solidFill>
                <a:latin typeface="Cambria Math"/>
                <a:ea typeface="Cambria Math"/>
                <a:cs typeface="Cambria Math"/>
                <a:sym typeface="Cambria Math"/>
              </a:defRPr>
            </a:lvl1pPr>
            <a:lvl2pPr marL="914400" lvl="1" indent="-393700" algn="l">
              <a:lnSpc>
                <a:spcPct val="90000"/>
              </a:lnSpc>
              <a:spcBef>
                <a:spcPts val="500"/>
              </a:spcBef>
              <a:spcAft>
                <a:spcPts val="0"/>
              </a:spcAft>
              <a:buClr>
                <a:schemeClr val="accent6"/>
              </a:buClr>
              <a:buSzPts val="2600"/>
              <a:buChar char="•"/>
              <a:defRPr sz="2600">
                <a:solidFill>
                  <a:schemeClr val="accent6"/>
                </a:solidFill>
                <a:latin typeface="Arial"/>
                <a:ea typeface="Arial"/>
                <a:cs typeface="Arial"/>
                <a:sym typeface="Arial"/>
              </a:defRPr>
            </a:lvl2pPr>
            <a:lvl3pPr marL="1371600" lvl="2" indent="-393700" algn="l">
              <a:lnSpc>
                <a:spcPct val="90000"/>
              </a:lnSpc>
              <a:spcBef>
                <a:spcPts val="500"/>
              </a:spcBef>
              <a:spcAft>
                <a:spcPts val="0"/>
              </a:spcAft>
              <a:buClr>
                <a:schemeClr val="accent6"/>
              </a:buClr>
              <a:buSzPts val="2600"/>
              <a:buChar char="•"/>
              <a:defRPr sz="2600">
                <a:solidFill>
                  <a:schemeClr val="accent6"/>
                </a:solidFill>
                <a:latin typeface="Arial"/>
                <a:ea typeface="Arial"/>
                <a:cs typeface="Arial"/>
                <a:sym typeface="Arial"/>
              </a:defRPr>
            </a:lvl3pPr>
            <a:lvl4pPr marL="1828800" lvl="3" indent="-393700" algn="l">
              <a:lnSpc>
                <a:spcPct val="90000"/>
              </a:lnSpc>
              <a:spcBef>
                <a:spcPts val="500"/>
              </a:spcBef>
              <a:spcAft>
                <a:spcPts val="0"/>
              </a:spcAft>
              <a:buClr>
                <a:schemeClr val="accent6"/>
              </a:buClr>
              <a:buSzPts val="2600"/>
              <a:buChar char="•"/>
              <a:defRPr sz="2600">
                <a:solidFill>
                  <a:schemeClr val="accent6"/>
                </a:solidFill>
                <a:latin typeface="Arial"/>
                <a:ea typeface="Arial"/>
                <a:cs typeface="Arial"/>
                <a:sym typeface="Arial"/>
              </a:defRPr>
            </a:lvl4pPr>
            <a:lvl5pPr marL="2286000" lvl="4" indent="-393700" algn="l">
              <a:lnSpc>
                <a:spcPct val="90000"/>
              </a:lnSpc>
              <a:spcBef>
                <a:spcPts val="500"/>
              </a:spcBef>
              <a:spcAft>
                <a:spcPts val="0"/>
              </a:spcAft>
              <a:buClr>
                <a:schemeClr val="accent6"/>
              </a:buClr>
              <a:buSzPts val="2600"/>
              <a:buChar char="•"/>
              <a:defRPr sz="2600">
                <a:solidFill>
                  <a:schemeClr val="accent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77"/>
        <p:cNvGrpSpPr/>
        <p:nvPr/>
      </p:nvGrpSpPr>
      <p:grpSpPr>
        <a:xfrm>
          <a:off x="0" y="0"/>
          <a:ext cx="0" cy="0"/>
          <a:chOff x="0" y="0"/>
          <a:chExt cx="0" cy="0"/>
        </a:xfrm>
      </p:grpSpPr>
      <p:sp>
        <p:nvSpPr>
          <p:cNvPr id="78" name="Google Shape;78;p11"/>
          <p:cNvSpPr>
            <a:spLocks noGrp="1"/>
          </p:cNvSpPr>
          <p:nvPr>
            <p:ph type="chart" idx="2"/>
          </p:nvPr>
        </p:nvSpPr>
        <p:spPr>
          <a:xfrm>
            <a:off x="969736" y="1569775"/>
            <a:ext cx="6727371" cy="4470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2pPr>
            <a:lvl3pPr marR="0" lvl="2"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R="0" lvl="3"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4pPr>
            <a:lvl5pPr marR="0" lvl="4"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body" idx="1"/>
          </p:nvPr>
        </p:nvSpPr>
        <p:spPr>
          <a:xfrm>
            <a:off x="969736" y="861367"/>
            <a:ext cx="5499991" cy="513025"/>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accent4"/>
              </a:buClr>
              <a:buSzPts val="3200"/>
              <a:buNone/>
              <a:defRPr sz="3200">
                <a:solidFill>
                  <a:schemeClr val="accent4"/>
                </a:solidFill>
                <a:latin typeface="Cambria Math"/>
                <a:ea typeface="Cambria Math"/>
                <a:cs typeface="Cambria Math"/>
                <a:sym typeface="Cambria Math"/>
              </a:defRPr>
            </a:lvl1pPr>
            <a:lvl2pPr marL="914400" lvl="1" indent="-431800" algn="ctr">
              <a:lnSpc>
                <a:spcPct val="90000"/>
              </a:lnSpc>
              <a:spcBef>
                <a:spcPts val="500"/>
              </a:spcBef>
              <a:spcAft>
                <a:spcPts val="0"/>
              </a:spcAft>
              <a:buClr>
                <a:schemeClr val="accent4"/>
              </a:buClr>
              <a:buSzPts val="3200"/>
              <a:buChar char="•"/>
              <a:defRPr sz="3200">
                <a:solidFill>
                  <a:schemeClr val="accent4"/>
                </a:solidFill>
                <a:latin typeface="Arial"/>
                <a:ea typeface="Arial"/>
                <a:cs typeface="Arial"/>
                <a:sym typeface="Arial"/>
              </a:defRPr>
            </a:lvl2pPr>
            <a:lvl3pPr marL="1371600" lvl="2" indent="-431800" algn="ctr">
              <a:lnSpc>
                <a:spcPct val="90000"/>
              </a:lnSpc>
              <a:spcBef>
                <a:spcPts val="500"/>
              </a:spcBef>
              <a:spcAft>
                <a:spcPts val="0"/>
              </a:spcAft>
              <a:buClr>
                <a:schemeClr val="accent4"/>
              </a:buClr>
              <a:buSzPts val="3200"/>
              <a:buChar char="•"/>
              <a:defRPr sz="3200">
                <a:solidFill>
                  <a:schemeClr val="accent4"/>
                </a:solidFill>
                <a:latin typeface="Arial"/>
                <a:ea typeface="Arial"/>
                <a:cs typeface="Arial"/>
                <a:sym typeface="Arial"/>
              </a:defRPr>
            </a:lvl3pPr>
            <a:lvl4pPr marL="1828800" lvl="3" indent="-431800" algn="ctr">
              <a:lnSpc>
                <a:spcPct val="90000"/>
              </a:lnSpc>
              <a:spcBef>
                <a:spcPts val="500"/>
              </a:spcBef>
              <a:spcAft>
                <a:spcPts val="0"/>
              </a:spcAft>
              <a:buClr>
                <a:schemeClr val="accent4"/>
              </a:buClr>
              <a:buSzPts val="3200"/>
              <a:buChar char="•"/>
              <a:defRPr sz="3200">
                <a:solidFill>
                  <a:schemeClr val="accent4"/>
                </a:solidFill>
                <a:latin typeface="Arial"/>
                <a:ea typeface="Arial"/>
                <a:cs typeface="Arial"/>
                <a:sym typeface="Arial"/>
              </a:defRPr>
            </a:lvl4pPr>
            <a:lvl5pPr marL="2286000" lvl="4" indent="-431800" algn="ctr">
              <a:lnSpc>
                <a:spcPct val="90000"/>
              </a:lnSpc>
              <a:spcBef>
                <a:spcPts val="500"/>
              </a:spcBef>
              <a:spcAft>
                <a:spcPts val="0"/>
              </a:spcAft>
              <a:buClr>
                <a:schemeClr val="accent4"/>
              </a:buClr>
              <a:buSzPts val="3200"/>
              <a:buChar char="•"/>
              <a:defRPr sz="3200">
                <a:solidFill>
                  <a:schemeClr val="accent4"/>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 name="Google Shape;80;p11"/>
          <p:cNvCxnSpPr/>
          <p:nvPr/>
        </p:nvCxnSpPr>
        <p:spPr>
          <a:xfrm>
            <a:off x="8304440" y="2428493"/>
            <a:ext cx="895350" cy="0"/>
          </a:xfrm>
          <a:prstGeom prst="straightConnector1">
            <a:avLst/>
          </a:prstGeom>
          <a:noFill/>
          <a:ln w="12700" cap="flat" cmpd="sng">
            <a:solidFill>
              <a:srgbClr val="D29F13"/>
            </a:solidFill>
            <a:prstDash val="solid"/>
            <a:miter lim="800000"/>
            <a:headEnd type="none" w="sm" len="sm"/>
            <a:tailEnd type="none" w="sm" len="sm"/>
          </a:ln>
        </p:spPr>
      </p:cxnSp>
      <p:sp>
        <p:nvSpPr>
          <p:cNvPr id="81" name="Google Shape;81;p11"/>
          <p:cNvSpPr txBox="1">
            <a:spLocks noGrp="1"/>
          </p:cNvSpPr>
          <p:nvPr>
            <p:ph type="body" idx="3"/>
          </p:nvPr>
        </p:nvSpPr>
        <p:spPr>
          <a:xfrm>
            <a:off x="8304439" y="2726797"/>
            <a:ext cx="3248933" cy="1644655"/>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7F7F7F"/>
              </a:buClr>
              <a:buSzPts val="1600"/>
              <a:buNone/>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2"/>
        <p:cNvGrpSpPr/>
        <p:nvPr/>
      </p:nvGrpSpPr>
      <p:grpSpPr>
        <a:xfrm>
          <a:off x="0" y="0"/>
          <a:ext cx="0" cy="0"/>
          <a:chOff x="0" y="0"/>
          <a:chExt cx="0" cy="0"/>
        </a:xfrm>
      </p:grpSpPr>
      <p:cxnSp>
        <p:nvCxnSpPr>
          <p:cNvPr id="83" name="Google Shape;83;p12"/>
          <p:cNvCxnSpPr/>
          <p:nvPr/>
        </p:nvCxnSpPr>
        <p:spPr>
          <a:xfrm>
            <a:off x="8304440" y="2428493"/>
            <a:ext cx="895350" cy="0"/>
          </a:xfrm>
          <a:prstGeom prst="straightConnector1">
            <a:avLst/>
          </a:prstGeom>
          <a:noFill/>
          <a:ln w="12700" cap="flat" cmpd="sng">
            <a:solidFill>
              <a:srgbClr val="D29F13"/>
            </a:solidFill>
            <a:prstDash val="solid"/>
            <a:miter lim="800000"/>
            <a:headEnd type="none" w="sm" len="sm"/>
            <a:tailEnd type="none" w="sm" len="sm"/>
          </a:ln>
        </p:spPr>
      </p:cxnSp>
      <p:sp>
        <p:nvSpPr>
          <p:cNvPr id="84" name="Google Shape;84;p12"/>
          <p:cNvSpPr txBox="1">
            <a:spLocks noGrp="1"/>
          </p:cNvSpPr>
          <p:nvPr>
            <p:ph type="body" idx="1"/>
          </p:nvPr>
        </p:nvSpPr>
        <p:spPr>
          <a:xfrm>
            <a:off x="8304439" y="2726797"/>
            <a:ext cx="3248933" cy="1644655"/>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rgbClr val="7F7F7F"/>
              </a:buClr>
              <a:buSzPts val="1600"/>
              <a:buNone/>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29F13"/>
              </a:buClr>
              <a:buSzPts val="4800"/>
              <a:buFont typeface="Cambria Math"/>
              <a:buNone/>
              <a:defRPr>
                <a:latin typeface="Cambria Math"/>
                <a:ea typeface="Cambria Math"/>
                <a:cs typeface="Cambria Math"/>
                <a:sym typeface="Cambria Math"/>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29F13"/>
              </a:buClr>
              <a:buSzPts val="4800"/>
              <a:buFont typeface="Cambria Math"/>
              <a:buNone/>
              <a:defRPr>
                <a:latin typeface="Cambria Math"/>
                <a:ea typeface="Cambria Math"/>
                <a:cs typeface="Cambria Math"/>
                <a:sym typeface="Cambria Math"/>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7F7F7F"/>
              </a:buClr>
              <a:buSzPts val="2400"/>
              <a:buNone/>
              <a:defRPr sz="2400" b="1"/>
            </a:lvl1pPr>
            <a:lvl2pPr marL="914400" lvl="1" indent="-228600" algn="l">
              <a:lnSpc>
                <a:spcPct val="90000"/>
              </a:lnSpc>
              <a:spcBef>
                <a:spcPts val="500"/>
              </a:spcBef>
              <a:spcAft>
                <a:spcPts val="0"/>
              </a:spcAft>
              <a:buClr>
                <a:srgbClr val="7F7F7F"/>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 name="Google Shape;91;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7F7F7F"/>
              </a:buClr>
              <a:buSzPts val="2400"/>
              <a:buNone/>
              <a:defRPr sz="2400" b="1"/>
            </a:lvl1pPr>
            <a:lvl2pPr marL="914400" lvl="1" indent="-228600" algn="l">
              <a:lnSpc>
                <a:spcPct val="90000"/>
              </a:lnSpc>
              <a:spcBef>
                <a:spcPts val="500"/>
              </a:spcBef>
              <a:spcAft>
                <a:spcPts val="0"/>
              </a:spcAft>
              <a:buClr>
                <a:srgbClr val="7F7F7F"/>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eaker">
  <p:cSld name="Breaker">
    <p:bg>
      <p:bgPr>
        <a:solidFill>
          <a:schemeClr val="accent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4612779" y="-96921"/>
            <a:ext cx="7731621" cy="6148688"/>
            <a:chOff x="4612779" y="-96921"/>
            <a:chExt cx="7731621" cy="6148688"/>
          </a:xfrm>
        </p:grpSpPr>
        <p:pic>
          <p:nvPicPr>
            <p:cNvPr id="21" name="Google Shape;21;p3"/>
            <p:cNvPicPr preferRelativeResize="0"/>
            <p:nvPr/>
          </p:nvPicPr>
          <p:blipFill rotWithShape="1">
            <a:blip r:embed="rId2">
              <a:alphaModFix/>
            </a:blip>
            <a:srcRect/>
            <a:stretch/>
          </p:blipFill>
          <p:spPr>
            <a:xfrm>
              <a:off x="9237816" y="0"/>
              <a:ext cx="3106584" cy="3463076"/>
            </a:xfrm>
            <a:prstGeom prst="rect">
              <a:avLst/>
            </a:prstGeom>
            <a:noFill/>
            <a:ln>
              <a:noFill/>
            </a:ln>
          </p:spPr>
        </p:pic>
        <p:pic>
          <p:nvPicPr>
            <p:cNvPr id="22" name="Google Shape;22;p3"/>
            <p:cNvPicPr preferRelativeResize="0"/>
            <p:nvPr/>
          </p:nvPicPr>
          <p:blipFill rotWithShape="1">
            <a:blip r:embed="rId2">
              <a:alphaModFix/>
            </a:blip>
            <a:srcRect/>
            <a:stretch/>
          </p:blipFill>
          <p:spPr>
            <a:xfrm>
              <a:off x="5939105" y="638404"/>
              <a:ext cx="1901147" cy="2119310"/>
            </a:xfrm>
            <a:prstGeom prst="rect">
              <a:avLst/>
            </a:prstGeom>
            <a:noFill/>
            <a:ln>
              <a:noFill/>
            </a:ln>
          </p:spPr>
        </p:pic>
        <p:pic>
          <p:nvPicPr>
            <p:cNvPr id="23" name="Google Shape;23;p3"/>
            <p:cNvPicPr preferRelativeResize="0"/>
            <p:nvPr/>
          </p:nvPicPr>
          <p:blipFill rotWithShape="1">
            <a:blip r:embed="rId2">
              <a:alphaModFix/>
            </a:blip>
            <a:srcRect/>
            <a:stretch/>
          </p:blipFill>
          <p:spPr>
            <a:xfrm>
              <a:off x="4612779" y="1641475"/>
              <a:ext cx="1269548" cy="1415234"/>
            </a:xfrm>
            <a:prstGeom prst="rect">
              <a:avLst/>
            </a:prstGeom>
            <a:noFill/>
            <a:ln>
              <a:noFill/>
            </a:ln>
          </p:spPr>
        </p:pic>
        <p:pic>
          <p:nvPicPr>
            <p:cNvPr id="24" name="Google Shape;24;p3"/>
            <p:cNvPicPr preferRelativeResize="0"/>
            <p:nvPr/>
          </p:nvPicPr>
          <p:blipFill rotWithShape="1">
            <a:blip r:embed="rId2">
              <a:alphaModFix/>
            </a:blip>
            <a:srcRect/>
            <a:stretch/>
          </p:blipFill>
          <p:spPr>
            <a:xfrm>
              <a:off x="7896754" y="1641475"/>
              <a:ext cx="1269548" cy="1415234"/>
            </a:xfrm>
            <a:prstGeom prst="rect">
              <a:avLst/>
            </a:prstGeom>
            <a:noFill/>
            <a:ln>
              <a:noFill/>
            </a:ln>
          </p:spPr>
        </p:pic>
        <p:pic>
          <p:nvPicPr>
            <p:cNvPr id="25" name="Google Shape;25;p3"/>
            <p:cNvPicPr preferRelativeResize="0"/>
            <p:nvPr/>
          </p:nvPicPr>
          <p:blipFill rotWithShape="1">
            <a:blip r:embed="rId2">
              <a:alphaModFix/>
            </a:blip>
            <a:srcRect/>
            <a:stretch/>
          </p:blipFill>
          <p:spPr>
            <a:xfrm>
              <a:off x="7896754" y="-96921"/>
              <a:ext cx="1269548" cy="1415234"/>
            </a:xfrm>
            <a:prstGeom prst="rect">
              <a:avLst/>
            </a:prstGeom>
            <a:noFill/>
            <a:ln>
              <a:noFill/>
            </a:ln>
          </p:spPr>
        </p:pic>
        <p:pic>
          <p:nvPicPr>
            <p:cNvPr id="26" name="Google Shape;26;p3"/>
            <p:cNvPicPr preferRelativeResize="0"/>
            <p:nvPr/>
          </p:nvPicPr>
          <p:blipFill rotWithShape="1">
            <a:blip r:embed="rId2">
              <a:alphaModFix/>
            </a:blip>
            <a:srcRect/>
            <a:stretch/>
          </p:blipFill>
          <p:spPr>
            <a:xfrm>
              <a:off x="6254904" y="3384027"/>
              <a:ext cx="1269548" cy="1415234"/>
            </a:xfrm>
            <a:prstGeom prst="rect">
              <a:avLst/>
            </a:prstGeom>
            <a:noFill/>
            <a:ln>
              <a:noFill/>
            </a:ln>
          </p:spPr>
        </p:pic>
        <p:pic>
          <p:nvPicPr>
            <p:cNvPr id="27" name="Google Shape;27;p3"/>
            <p:cNvPicPr preferRelativeResize="0"/>
            <p:nvPr/>
          </p:nvPicPr>
          <p:blipFill rotWithShape="1">
            <a:blip r:embed="rId2">
              <a:alphaModFix/>
            </a:blip>
            <a:srcRect/>
            <a:stretch/>
          </p:blipFill>
          <p:spPr>
            <a:xfrm>
              <a:off x="8850762" y="3932457"/>
              <a:ext cx="1901147" cy="2119310"/>
            </a:xfrm>
            <a:prstGeom prst="rect">
              <a:avLst/>
            </a:prstGeom>
            <a:noFill/>
            <a:ln>
              <a:noFill/>
            </a:ln>
          </p:spPr>
        </p:pic>
      </p:grpSp>
      <p:sp>
        <p:nvSpPr>
          <p:cNvPr id="28" name="Google Shape;28;p3"/>
          <p:cNvSpPr txBox="1">
            <a:spLocks noGrp="1"/>
          </p:cNvSpPr>
          <p:nvPr>
            <p:ph type="body" idx="1"/>
          </p:nvPr>
        </p:nvSpPr>
        <p:spPr>
          <a:xfrm>
            <a:off x="914400" y="5528568"/>
            <a:ext cx="4967927" cy="523875"/>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a:solidFill>
                  <a:schemeClr val="lt1"/>
                </a:solidFill>
                <a:latin typeface="Cambria Math"/>
                <a:ea typeface="Cambria Math"/>
                <a:cs typeface="Cambria Math"/>
                <a:sym typeface="Cambria Math"/>
              </a:defRPr>
            </a:lvl1pPr>
            <a:lvl2pPr marL="914400" lvl="1" indent="-482600" algn="l">
              <a:lnSpc>
                <a:spcPct val="90000"/>
              </a:lnSpc>
              <a:spcBef>
                <a:spcPts val="500"/>
              </a:spcBef>
              <a:spcAft>
                <a:spcPts val="0"/>
              </a:spcAft>
              <a:buClr>
                <a:schemeClr val="lt1"/>
              </a:buClr>
              <a:buSzPts val="4000"/>
              <a:buChar char="•"/>
              <a:defRPr sz="4000">
                <a:solidFill>
                  <a:schemeClr val="lt1"/>
                </a:solidFill>
                <a:latin typeface="Arial"/>
                <a:ea typeface="Arial"/>
                <a:cs typeface="Arial"/>
                <a:sym typeface="Arial"/>
              </a:defRPr>
            </a:lvl2pPr>
            <a:lvl3pPr marL="1371600" lvl="2" indent="-482600" algn="l">
              <a:lnSpc>
                <a:spcPct val="90000"/>
              </a:lnSpc>
              <a:spcBef>
                <a:spcPts val="500"/>
              </a:spcBef>
              <a:spcAft>
                <a:spcPts val="0"/>
              </a:spcAft>
              <a:buClr>
                <a:schemeClr val="lt1"/>
              </a:buClr>
              <a:buSzPts val="4000"/>
              <a:buChar char="•"/>
              <a:defRPr sz="4000">
                <a:solidFill>
                  <a:schemeClr val="lt1"/>
                </a:solidFill>
                <a:latin typeface="Arial"/>
                <a:ea typeface="Arial"/>
                <a:cs typeface="Arial"/>
                <a:sym typeface="Arial"/>
              </a:defRPr>
            </a:lvl3pPr>
            <a:lvl4pPr marL="1828800" lvl="3" indent="-482600" algn="l">
              <a:lnSpc>
                <a:spcPct val="90000"/>
              </a:lnSpc>
              <a:spcBef>
                <a:spcPts val="500"/>
              </a:spcBef>
              <a:spcAft>
                <a:spcPts val="0"/>
              </a:spcAft>
              <a:buClr>
                <a:schemeClr val="lt1"/>
              </a:buClr>
              <a:buSzPts val="4000"/>
              <a:buChar char="•"/>
              <a:defRPr sz="4000">
                <a:solidFill>
                  <a:schemeClr val="lt1"/>
                </a:solidFill>
                <a:latin typeface="Arial"/>
                <a:ea typeface="Arial"/>
                <a:cs typeface="Arial"/>
                <a:sym typeface="Arial"/>
              </a:defRPr>
            </a:lvl4pPr>
            <a:lvl5pPr marL="2286000" lvl="4" indent="-482600" algn="l">
              <a:lnSpc>
                <a:spcPct val="90000"/>
              </a:lnSpc>
              <a:spcBef>
                <a:spcPts val="500"/>
              </a:spcBef>
              <a:spcAft>
                <a:spcPts val="0"/>
              </a:spcAft>
              <a:buClr>
                <a:schemeClr val="lt1"/>
              </a:buClr>
              <a:buSzPts val="4000"/>
              <a:buChar char="•"/>
              <a:defRPr sz="40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p:nvPr/>
        </p:nvSpPr>
        <p:spPr>
          <a:xfrm>
            <a:off x="11335657" y="6320971"/>
            <a:ext cx="856343" cy="53702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a:alphaModFix/>
          </a:blip>
          <a:srcRect/>
          <a:stretch/>
        </p:blipFill>
        <p:spPr>
          <a:xfrm>
            <a:off x="-171246" y="-162122"/>
            <a:ext cx="1831640" cy="2041826"/>
          </a:xfrm>
          <a:prstGeom prst="rect">
            <a:avLst/>
          </a:prstGeom>
          <a:noFill/>
          <a:ln>
            <a:noFill/>
          </a:ln>
        </p:spPr>
      </p:pic>
      <p:pic>
        <p:nvPicPr>
          <p:cNvPr id="32" name="Google Shape;32;p4"/>
          <p:cNvPicPr preferRelativeResize="0"/>
          <p:nvPr/>
        </p:nvPicPr>
        <p:blipFill rotWithShape="1">
          <a:blip r:embed="rId2">
            <a:alphaModFix/>
          </a:blip>
          <a:srcRect/>
          <a:stretch/>
        </p:blipFill>
        <p:spPr>
          <a:xfrm>
            <a:off x="1779098" y="942708"/>
            <a:ext cx="840540" cy="936995"/>
          </a:xfrm>
          <a:prstGeom prst="rect">
            <a:avLst/>
          </a:prstGeom>
          <a:noFill/>
          <a:ln>
            <a:noFill/>
          </a:ln>
        </p:spPr>
      </p:pic>
      <p:sp>
        <p:nvSpPr>
          <p:cNvPr id="33" name="Google Shape;33;p4"/>
          <p:cNvSpPr txBox="1">
            <a:spLocks noGrp="1"/>
          </p:cNvSpPr>
          <p:nvPr>
            <p:ph type="body" idx="1"/>
          </p:nvPr>
        </p:nvSpPr>
        <p:spPr>
          <a:xfrm>
            <a:off x="740229" y="3098636"/>
            <a:ext cx="2540000" cy="544615"/>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accent4"/>
              </a:buClr>
              <a:buSzPts val="4400"/>
              <a:buNone/>
              <a:defRPr sz="4400">
                <a:solidFill>
                  <a:schemeClr val="accent4"/>
                </a:solidFill>
                <a:latin typeface="Cambria Math"/>
                <a:ea typeface="Cambria Math"/>
                <a:cs typeface="Cambria Math"/>
                <a:sym typeface="Cambria Math"/>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 name="Google Shape;34;p4"/>
          <p:cNvCxnSpPr/>
          <p:nvPr/>
        </p:nvCxnSpPr>
        <p:spPr>
          <a:xfrm>
            <a:off x="5762171" y="2111879"/>
            <a:ext cx="5312229" cy="0"/>
          </a:xfrm>
          <a:prstGeom prst="straightConnector1">
            <a:avLst/>
          </a:prstGeom>
          <a:noFill/>
          <a:ln w="9525" cap="flat" cmpd="sng">
            <a:solidFill>
              <a:schemeClr val="accent4"/>
            </a:solidFill>
            <a:prstDash val="solid"/>
            <a:miter lim="800000"/>
            <a:headEnd type="none" w="sm" len="sm"/>
            <a:tailEnd type="none" w="sm" len="sm"/>
          </a:ln>
        </p:spPr>
      </p:cxnSp>
      <p:cxnSp>
        <p:nvCxnSpPr>
          <p:cNvPr id="35" name="Google Shape;35;p4"/>
          <p:cNvCxnSpPr/>
          <p:nvPr/>
        </p:nvCxnSpPr>
        <p:spPr>
          <a:xfrm>
            <a:off x="5762171" y="3447193"/>
            <a:ext cx="5312229" cy="0"/>
          </a:xfrm>
          <a:prstGeom prst="straightConnector1">
            <a:avLst/>
          </a:prstGeom>
          <a:noFill/>
          <a:ln w="9525" cap="flat" cmpd="sng">
            <a:solidFill>
              <a:schemeClr val="accent4"/>
            </a:solidFill>
            <a:prstDash val="solid"/>
            <a:miter lim="800000"/>
            <a:headEnd type="none" w="sm" len="sm"/>
            <a:tailEnd type="none" w="sm" len="sm"/>
          </a:ln>
        </p:spPr>
      </p:cxnSp>
      <p:cxnSp>
        <p:nvCxnSpPr>
          <p:cNvPr id="36" name="Google Shape;36;p4"/>
          <p:cNvCxnSpPr/>
          <p:nvPr/>
        </p:nvCxnSpPr>
        <p:spPr>
          <a:xfrm>
            <a:off x="5762171" y="4738965"/>
            <a:ext cx="5312229" cy="0"/>
          </a:xfrm>
          <a:prstGeom prst="straightConnector1">
            <a:avLst/>
          </a:prstGeom>
          <a:noFill/>
          <a:ln w="9525" cap="flat" cmpd="sng">
            <a:solidFill>
              <a:schemeClr val="accent4"/>
            </a:solidFill>
            <a:prstDash val="solid"/>
            <a:miter lim="800000"/>
            <a:headEnd type="none" w="sm" len="sm"/>
            <a:tailEnd type="none" w="sm" len="sm"/>
          </a:ln>
        </p:spPr>
      </p:cxnSp>
      <p:sp>
        <p:nvSpPr>
          <p:cNvPr id="37" name="Google Shape;37;p4"/>
          <p:cNvSpPr txBox="1">
            <a:spLocks noGrp="1"/>
          </p:cNvSpPr>
          <p:nvPr>
            <p:ph type="body" idx="2"/>
          </p:nvPr>
        </p:nvSpPr>
        <p:spPr>
          <a:xfrm>
            <a:off x="5762171" y="1247250"/>
            <a:ext cx="725716" cy="404616"/>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accent3"/>
              </a:buClr>
              <a:buSzPts val="2800"/>
              <a:buNone/>
              <a:defRPr sz="2800">
                <a:solidFill>
                  <a:schemeClr val="accent3"/>
                </a:solidFill>
                <a:latin typeface="Cambria Math"/>
                <a:ea typeface="Cambria Math"/>
                <a:cs typeface="Cambria Math"/>
                <a:sym typeface="Cambria Math"/>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
          <p:cNvSpPr txBox="1">
            <a:spLocks noGrp="1"/>
          </p:cNvSpPr>
          <p:nvPr>
            <p:ph type="body" idx="3"/>
          </p:nvPr>
        </p:nvSpPr>
        <p:spPr>
          <a:xfrm>
            <a:off x="5762171" y="2553535"/>
            <a:ext cx="725716" cy="404616"/>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accent3"/>
              </a:buClr>
              <a:buSzPts val="2800"/>
              <a:buNone/>
              <a:defRPr sz="2800">
                <a:solidFill>
                  <a:schemeClr val="accent3"/>
                </a:solidFill>
                <a:latin typeface="Cambria Math"/>
                <a:ea typeface="Cambria Math"/>
                <a:cs typeface="Cambria Math"/>
                <a:sym typeface="Cambria Math"/>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
          <p:cNvSpPr txBox="1">
            <a:spLocks noGrp="1"/>
          </p:cNvSpPr>
          <p:nvPr>
            <p:ph type="body" idx="4"/>
          </p:nvPr>
        </p:nvSpPr>
        <p:spPr>
          <a:xfrm>
            <a:off x="5762171" y="3859820"/>
            <a:ext cx="725716" cy="404616"/>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accent3"/>
              </a:buClr>
              <a:buSzPts val="2800"/>
              <a:buNone/>
              <a:defRPr sz="2800">
                <a:solidFill>
                  <a:schemeClr val="accent3"/>
                </a:solidFill>
                <a:latin typeface="Cambria Math"/>
                <a:ea typeface="Cambria Math"/>
                <a:cs typeface="Cambria Math"/>
                <a:sym typeface="Cambria Math"/>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
          <p:cNvSpPr txBox="1">
            <a:spLocks noGrp="1"/>
          </p:cNvSpPr>
          <p:nvPr>
            <p:ph type="body" idx="5"/>
          </p:nvPr>
        </p:nvSpPr>
        <p:spPr>
          <a:xfrm>
            <a:off x="5762171" y="5184755"/>
            <a:ext cx="725716" cy="404616"/>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accent3"/>
              </a:buClr>
              <a:buSzPts val="2800"/>
              <a:buNone/>
              <a:defRPr sz="2800">
                <a:solidFill>
                  <a:schemeClr val="accent3"/>
                </a:solidFill>
                <a:latin typeface="Cambria Math"/>
                <a:ea typeface="Cambria Math"/>
                <a:cs typeface="Cambria Math"/>
                <a:sym typeface="Cambria Math"/>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
          <p:cNvSpPr txBox="1">
            <a:spLocks noGrp="1"/>
          </p:cNvSpPr>
          <p:nvPr>
            <p:ph type="body" idx="6"/>
          </p:nvPr>
        </p:nvSpPr>
        <p:spPr>
          <a:xfrm>
            <a:off x="7721599" y="1081313"/>
            <a:ext cx="3904796" cy="4522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800"/>
              <a:buNone/>
              <a:defRPr sz="2800" b="1">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
          <p:cNvSpPr txBox="1">
            <a:spLocks noGrp="1"/>
          </p:cNvSpPr>
          <p:nvPr>
            <p:ph type="body" idx="7"/>
          </p:nvPr>
        </p:nvSpPr>
        <p:spPr>
          <a:xfrm>
            <a:off x="7721599" y="2405791"/>
            <a:ext cx="3904796" cy="4522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800"/>
              <a:buNone/>
              <a:defRPr sz="2800" b="1">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
          <p:cNvSpPr txBox="1">
            <a:spLocks noGrp="1"/>
          </p:cNvSpPr>
          <p:nvPr>
            <p:ph type="body" idx="8"/>
          </p:nvPr>
        </p:nvSpPr>
        <p:spPr>
          <a:xfrm>
            <a:off x="7721599" y="3710130"/>
            <a:ext cx="3904796" cy="4522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800"/>
              <a:buNone/>
              <a:defRPr sz="2800" b="1">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
          <p:cNvSpPr txBox="1">
            <a:spLocks noGrp="1"/>
          </p:cNvSpPr>
          <p:nvPr>
            <p:ph type="body" idx="9"/>
          </p:nvPr>
        </p:nvSpPr>
        <p:spPr>
          <a:xfrm>
            <a:off x="7721599" y="5014469"/>
            <a:ext cx="3904796" cy="4522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800"/>
              <a:buNone/>
              <a:defRPr sz="2800" b="1">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
          <p:cNvSpPr txBox="1">
            <a:spLocks noGrp="1"/>
          </p:cNvSpPr>
          <p:nvPr>
            <p:ph type="body" idx="13"/>
          </p:nvPr>
        </p:nvSpPr>
        <p:spPr>
          <a:xfrm>
            <a:off x="7721599" y="1503252"/>
            <a:ext cx="3904796" cy="3256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000"/>
              <a:buNone/>
              <a:defRPr sz="20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
          <p:cNvSpPr txBox="1">
            <a:spLocks noGrp="1"/>
          </p:cNvSpPr>
          <p:nvPr>
            <p:ph type="body" idx="14"/>
          </p:nvPr>
        </p:nvSpPr>
        <p:spPr>
          <a:xfrm>
            <a:off x="7721599" y="2824051"/>
            <a:ext cx="3904796" cy="3256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000"/>
              <a:buNone/>
              <a:defRPr sz="20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
          <p:cNvSpPr txBox="1">
            <a:spLocks noGrp="1"/>
          </p:cNvSpPr>
          <p:nvPr>
            <p:ph type="body" idx="15"/>
          </p:nvPr>
        </p:nvSpPr>
        <p:spPr>
          <a:xfrm>
            <a:off x="7721599" y="4130617"/>
            <a:ext cx="3904796" cy="3256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000"/>
              <a:buNone/>
              <a:defRPr sz="20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
          <p:cNvSpPr txBox="1">
            <a:spLocks noGrp="1"/>
          </p:cNvSpPr>
          <p:nvPr>
            <p:ph type="body" idx="16"/>
          </p:nvPr>
        </p:nvSpPr>
        <p:spPr>
          <a:xfrm>
            <a:off x="7721599" y="5436902"/>
            <a:ext cx="3904796" cy="3256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2"/>
              </a:buClr>
              <a:buSzPts val="2000"/>
              <a:buNone/>
              <a:defRPr sz="2000">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Image">
  <p:cSld name="Three Image">
    <p:spTree>
      <p:nvGrpSpPr>
        <p:cNvPr id="1" name="Shape 49"/>
        <p:cNvGrpSpPr/>
        <p:nvPr/>
      </p:nvGrpSpPr>
      <p:grpSpPr>
        <a:xfrm>
          <a:off x="0" y="0"/>
          <a:ext cx="0" cy="0"/>
          <a:chOff x="0" y="0"/>
          <a:chExt cx="0" cy="0"/>
        </a:xfrm>
      </p:grpSpPr>
      <p:sp>
        <p:nvSpPr>
          <p:cNvPr id="50" name="Google Shape;50;p5"/>
          <p:cNvSpPr>
            <a:spLocks noGrp="1"/>
          </p:cNvSpPr>
          <p:nvPr>
            <p:ph type="pic" idx="2"/>
          </p:nvPr>
        </p:nvSpPr>
        <p:spPr>
          <a:xfrm>
            <a:off x="0" y="0"/>
            <a:ext cx="4064000" cy="360451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2pPr>
            <a:lvl3pPr marR="0" lvl="2"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R="0" lvl="3"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4pPr>
            <a:lvl5pPr marR="0" lvl="4"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
          <p:cNvSpPr>
            <a:spLocks noGrp="1"/>
          </p:cNvSpPr>
          <p:nvPr>
            <p:ph type="pic" idx="3"/>
          </p:nvPr>
        </p:nvSpPr>
        <p:spPr>
          <a:xfrm>
            <a:off x="4064000" y="0"/>
            <a:ext cx="4064000" cy="360451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2pPr>
            <a:lvl3pPr marR="0" lvl="2"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R="0" lvl="3"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4pPr>
            <a:lvl5pPr marR="0" lvl="4"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5"/>
          <p:cNvSpPr>
            <a:spLocks noGrp="1"/>
          </p:cNvSpPr>
          <p:nvPr>
            <p:ph type="pic" idx="4"/>
          </p:nvPr>
        </p:nvSpPr>
        <p:spPr>
          <a:xfrm>
            <a:off x="8128000" y="0"/>
            <a:ext cx="4064000" cy="360451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2pPr>
            <a:lvl3pPr marR="0" lvl="2"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R="0" lvl="3"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4pPr>
            <a:lvl5pPr marR="0" lvl="4"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 name="Google Shape;53;p5"/>
          <p:cNvCxnSpPr/>
          <p:nvPr/>
        </p:nvCxnSpPr>
        <p:spPr>
          <a:xfrm>
            <a:off x="5648325" y="4139326"/>
            <a:ext cx="895350" cy="0"/>
          </a:xfrm>
          <a:prstGeom prst="straightConnector1">
            <a:avLst/>
          </a:prstGeom>
          <a:noFill/>
          <a:ln w="12700" cap="flat" cmpd="sng">
            <a:solidFill>
              <a:srgbClr val="D29F13"/>
            </a:solidFill>
            <a:prstDash val="solid"/>
            <a:miter lim="800000"/>
            <a:headEnd type="none" w="sm" len="sm"/>
            <a:tailEnd type="none" w="sm" len="sm"/>
          </a:ln>
        </p:spPr>
      </p:cxnSp>
      <p:sp>
        <p:nvSpPr>
          <p:cNvPr id="54" name="Google Shape;54;p5"/>
          <p:cNvSpPr txBox="1">
            <a:spLocks noGrp="1"/>
          </p:cNvSpPr>
          <p:nvPr>
            <p:ph type="body" idx="1"/>
          </p:nvPr>
        </p:nvSpPr>
        <p:spPr>
          <a:xfrm>
            <a:off x="744878" y="4604755"/>
            <a:ext cx="10827998" cy="1352330"/>
          </a:xfrm>
          <a:prstGeom prst="rect">
            <a:avLst/>
          </a:prstGeom>
          <a:noFill/>
          <a:ln>
            <a:noFill/>
          </a:ln>
        </p:spPr>
        <p:txBody>
          <a:bodyPr spcFirstLastPara="1" wrap="square" lIns="0" tIns="45700" rIns="91425" bIns="45700" anchor="t" anchorCtr="0">
            <a:noAutofit/>
          </a:bodyPr>
          <a:lstStyle>
            <a:lvl1pPr marL="457200" lvl="0" indent="-228600" algn="l">
              <a:lnSpc>
                <a:spcPct val="11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228600" algn="l">
              <a:lnSpc>
                <a:spcPct val="110000"/>
              </a:lnSpc>
              <a:spcBef>
                <a:spcPts val="1200"/>
              </a:spcBef>
              <a:spcAft>
                <a:spcPts val="0"/>
              </a:spcAft>
              <a:buClr>
                <a:schemeClr val="dk2"/>
              </a:buClr>
              <a:buSzPts val="1600"/>
              <a:buNone/>
              <a:defRPr sz="1600">
                <a:solidFill>
                  <a:schemeClr val="dk2"/>
                </a:solidFill>
                <a:latin typeface="Arial"/>
                <a:ea typeface="Arial"/>
                <a:cs typeface="Arial"/>
                <a:sym typeface="Arial"/>
              </a:defRPr>
            </a:lvl2pPr>
            <a:lvl3pPr marL="1371600" lvl="2" indent="-330200" algn="l">
              <a:lnSpc>
                <a:spcPct val="110000"/>
              </a:lnSpc>
              <a:spcBef>
                <a:spcPts val="1200"/>
              </a:spcBef>
              <a:spcAft>
                <a:spcPts val="0"/>
              </a:spcAft>
              <a:buClr>
                <a:schemeClr val="dk2"/>
              </a:buClr>
              <a:buSzPts val="1600"/>
              <a:buChar char="•"/>
              <a:defRPr sz="1600">
                <a:solidFill>
                  <a:schemeClr val="dk2"/>
                </a:solidFill>
                <a:latin typeface="Arial"/>
                <a:ea typeface="Arial"/>
                <a:cs typeface="Arial"/>
                <a:sym typeface="Arial"/>
              </a:defRPr>
            </a:lvl3pPr>
            <a:lvl4pPr marL="1828800" lvl="3" indent="-330200" algn="l">
              <a:lnSpc>
                <a:spcPct val="110000"/>
              </a:lnSpc>
              <a:spcBef>
                <a:spcPts val="1200"/>
              </a:spcBef>
              <a:spcAft>
                <a:spcPts val="0"/>
              </a:spcAft>
              <a:buClr>
                <a:schemeClr val="dk2"/>
              </a:buClr>
              <a:buSzPts val="1600"/>
              <a:buChar char="•"/>
              <a:defRPr sz="1600">
                <a:solidFill>
                  <a:schemeClr val="dk2"/>
                </a:solidFill>
                <a:latin typeface="Arial"/>
                <a:ea typeface="Arial"/>
                <a:cs typeface="Arial"/>
                <a:sym typeface="Arial"/>
              </a:defRPr>
            </a:lvl4pPr>
            <a:lvl5pPr marL="2286000" lvl="4" indent="-330200" algn="l">
              <a:lnSpc>
                <a:spcPct val="110000"/>
              </a:lnSpc>
              <a:spcBef>
                <a:spcPts val="1200"/>
              </a:spcBef>
              <a:spcAft>
                <a:spcPts val="0"/>
              </a:spcAft>
              <a:buClr>
                <a:schemeClr val="dk2"/>
              </a:buClr>
              <a:buSzPts val="1600"/>
              <a:buChar char="•"/>
              <a:defRPr sz="1600">
                <a:solidFill>
                  <a:schemeClr val="dk2"/>
                </a:solidFill>
                <a:latin typeface="Arial"/>
                <a:ea typeface="Arial"/>
                <a:cs typeface="Arial"/>
                <a:sym typeface="Arial"/>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OA">
  <p:cSld name="Content with COA">
    <p:spTree>
      <p:nvGrpSpPr>
        <p:cNvPr id="1" name="Shape 55"/>
        <p:cNvGrpSpPr/>
        <p:nvPr/>
      </p:nvGrpSpPr>
      <p:grpSpPr>
        <a:xfrm>
          <a:off x="0" y="0"/>
          <a:ext cx="0" cy="0"/>
          <a:chOff x="0" y="0"/>
          <a:chExt cx="0" cy="0"/>
        </a:xfrm>
      </p:grpSpPr>
      <p:sp>
        <p:nvSpPr>
          <p:cNvPr id="56" name="Google Shape;56;p6"/>
          <p:cNvSpPr txBox="1">
            <a:spLocks noGrp="1"/>
          </p:cNvSpPr>
          <p:nvPr>
            <p:ph type="body" idx="1"/>
          </p:nvPr>
        </p:nvSpPr>
        <p:spPr>
          <a:xfrm>
            <a:off x="648700" y="2256372"/>
            <a:ext cx="5592444" cy="24934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4"/>
              </a:buClr>
              <a:buSzPts val="4400"/>
              <a:buNone/>
              <a:defRPr sz="4400">
                <a:solidFill>
                  <a:schemeClr val="accent4"/>
                </a:solidFill>
                <a:latin typeface="Cambria Math"/>
                <a:ea typeface="Cambria Math"/>
                <a:cs typeface="Cambria Math"/>
                <a:sym typeface="Cambria Math"/>
              </a:defRPr>
            </a:lvl1pPr>
            <a:lvl2pPr marL="914400" lvl="1" indent="-228600" algn="l">
              <a:lnSpc>
                <a:spcPct val="110000"/>
              </a:lnSpc>
              <a:spcBef>
                <a:spcPts val="1200"/>
              </a:spcBef>
              <a:spcAft>
                <a:spcPts val="0"/>
              </a:spcAft>
              <a:buClr>
                <a:schemeClr val="dk2"/>
              </a:buClr>
              <a:buSzPts val="1600"/>
              <a:buNone/>
              <a:defRPr sz="1600">
                <a:solidFill>
                  <a:schemeClr val="dk2"/>
                </a:solidFill>
                <a:latin typeface="Calibri"/>
                <a:ea typeface="Calibri"/>
                <a:cs typeface="Calibri"/>
                <a:sym typeface="Calibri"/>
              </a:defRPr>
            </a:lvl2pPr>
            <a:lvl3pPr marL="1371600" lvl="2" indent="-342900" algn="l">
              <a:lnSpc>
                <a:spcPct val="90000"/>
              </a:lnSpc>
              <a:spcBef>
                <a:spcPts val="12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6"/>
          <p:cNvPicPr preferRelativeResize="0"/>
          <p:nvPr/>
        </p:nvPicPr>
        <p:blipFill rotWithShape="1">
          <a:blip r:embed="rId2">
            <a:alphaModFix/>
          </a:blip>
          <a:srcRect/>
          <a:stretch/>
        </p:blipFill>
        <p:spPr>
          <a:xfrm>
            <a:off x="9361717" y="1142618"/>
            <a:ext cx="3300642" cy="45727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mall Picture Left Content Right">
  <p:cSld name="Small Picture Left Content Right">
    <p:spTree>
      <p:nvGrpSpPr>
        <p:cNvPr id="1" name="Shape 58"/>
        <p:cNvGrpSpPr/>
        <p:nvPr/>
      </p:nvGrpSpPr>
      <p:grpSpPr>
        <a:xfrm>
          <a:off x="0" y="0"/>
          <a:ext cx="0" cy="0"/>
          <a:chOff x="0" y="0"/>
          <a:chExt cx="0" cy="0"/>
        </a:xfrm>
      </p:grpSpPr>
      <p:cxnSp>
        <p:nvCxnSpPr>
          <p:cNvPr id="59" name="Google Shape;59;p7"/>
          <p:cNvCxnSpPr/>
          <p:nvPr/>
        </p:nvCxnSpPr>
        <p:spPr>
          <a:xfrm>
            <a:off x="617087" y="815553"/>
            <a:ext cx="895350" cy="0"/>
          </a:xfrm>
          <a:prstGeom prst="straightConnector1">
            <a:avLst/>
          </a:prstGeom>
          <a:noFill/>
          <a:ln w="12700" cap="flat" cmpd="sng">
            <a:solidFill>
              <a:srgbClr val="D29F13"/>
            </a:solidFill>
            <a:prstDash val="solid"/>
            <a:miter lim="800000"/>
            <a:headEnd type="none" w="sm" len="sm"/>
            <a:tailEnd type="none" w="sm" len="sm"/>
          </a:ln>
        </p:spPr>
      </p:cxnSp>
      <p:sp>
        <p:nvSpPr>
          <p:cNvPr id="60" name="Google Shape;60;p7"/>
          <p:cNvSpPr txBox="1">
            <a:spLocks noGrp="1"/>
          </p:cNvSpPr>
          <p:nvPr>
            <p:ph type="body" idx="1"/>
          </p:nvPr>
        </p:nvSpPr>
        <p:spPr>
          <a:xfrm>
            <a:off x="617087" y="1082388"/>
            <a:ext cx="5413829" cy="552145"/>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accent3"/>
              </a:buClr>
              <a:buSzPts val="4400"/>
              <a:buNone/>
              <a:defRPr sz="4400">
                <a:solidFill>
                  <a:schemeClr val="accent3"/>
                </a:solidFill>
                <a:latin typeface="Cambria Math"/>
                <a:ea typeface="Cambria Math"/>
                <a:cs typeface="Cambria Math"/>
                <a:sym typeface="Cambria Math"/>
              </a:defRPr>
            </a:lvl1pPr>
            <a:lvl2pPr marL="914400" lvl="1" indent="-508000" algn="l">
              <a:lnSpc>
                <a:spcPct val="90000"/>
              </a:lnSpc>
              <a:spcBef>
                <a:spcPts val="500"/>
              </a:spcBef>
              <a:spcAft>
                <a:spcPts val="0"/>
              </a:spcAft>
              <a:buClr>
                <a:schemeClr val="accent3"/>
              </a:buClr>
              <a:buSzPts val="4400"/>
              <a:buChar char="•"/>
              <a:defRPr sz="4400">
                <a:solidFill>
                  <a:schemeClr val="accent3"/>
                </a:solidFill>
                <a:latin typeface="Arial"/>
                <a:ea typeface="Arial"/>
                <a:cs typeface="Arial"/>
                <a:sym typeface="Arial"/>
              </a:defRPr>
            </a:lvl2pPr>
            <a:lvl3pPr marL="1371600" lvl="2" indent="-508000" algn="l">
              <a:lnSpc>
                <a:spcPct val="90000"/>
              </a:lnSpc>
              <a:spcBef>
                <a:spcPts val="500"/>
              </a:spcBef>
              <a:spcAft>
                <a:spcPts val="0"/>
              </a:spcAft>
              <a:buClr>
                <a:schemeClr val="accent3"/>
              </a:buClr>
              <a:buSzPts val="4400"/>
              <a:buChar char="•"/>
              <a:defRPr sz="4400">
                <a:solidFill>
                  <a:schemeClr val="accent3"/>
                </a:solidFill>
                <a:latin typeface="Arial"/>
                <a:ea typeface="Arial"/>
                <a:cs typeface="Arial"/>
                <a:sym typeface="Arial"/>
              </a:defRPr>
            </a:lvl3pPr>
            <a:lvl4pPr marL="1828800" lvl="3" indent="-508000" algn="l">
              <a:lnSpc>
                <a:spcPct val="90000"/>
              </a:lnSpc>
              <a:spcBef>
                <a:spcPts val="500"/>
              </a:spcBef>
              <a:spcAft>
                <a:spcPts val="0"/>
              </a:spcAft>
              <a:buClr>
                <a:schemeClr val="accent3"/>
              </a:buClr>
              <a:buSzPts val="4400"/>
              <a:buChar char="•"/>
              <a:defRPr sz="4400">
                <a:solidFill>
                  <a:schemeClr val="accent3"/>
                </a:solidFill>
                <a:latin typeface="Arial"/>
                <a:ea typeface="Arial"/>
                <a:cs typeface="Arial"/>
                <a:sym typeface="Arial"/>
              </a:defRPr>
            </a:lvl4pPr>
            <a:lvl5pPr marL="2286000" lvl="4" indent="-508000" algn="l">
              <a:lnSpc>
                <a:spcPct val="90000"/>
              </a:lnSpc>
              <a:spcBef>
                <a:spcPts val="500"/>
              </a:spcBef>
              <a:spcAft>
                <a:spcPts val="0"/>
              </a:spcAft>
              <a:buClr>
                <a:schemeClr val="accent3"/>
              </a:buClr>
              <a:buSzPts val="4400"/>
              <a:buChar char="•"/>
              <a:defRPr sz="4400">
                <a:solidFill>
                  <a:schemeClr val="accent3"/>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7"/>
          <p:cNvSpPr>
            <a:spLocks noGrp="1"/>
          </p:cNvSpPr>
          <p:nvPr>
            <p:ph type="pic" idx="2"/>
          </p:nvPr>
        </p:nvSpPr>
        <p:spPr>
          <a:xfrm>
            <a:off x="617085" y="1901366"/>
            <a:ext cx="3969429" cy="495663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2pPr>
            <a:lvl3pPr marR="0" lvl="2"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R="0" lvl="3"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4pPr>
            <a:lvl5pPr marR="0" lvl="4"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7"/>
          <p:cNvSpPr txBox="1">
            <a:spLocks noGrp="1"/>
          </p:cNvSpPr>
          <p:nvPr>
            <p:ph type="body" idx="3"/>
          </p:nvPr>
        </p:nvSpPr>
        <p:spPr>
          <a:xfrm>
            <a:off x="5237275" y="3210133"/>
            <a:ext cx="5967754" cy="324872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accent4"/>
              </a:buClr>
              <a:buSzPts val="2400"/>
              <a:buNone/>
              <a:defRPr sz="2400">
                <a:solidFill>
                  <a:schemeClr val="accent4"/>
                </a:solidFill>
                <a:latin typeface="Cambria Math"/>
                <a:ea typeface="Cambria Math"/>
                <a:cs typeface="Cambria Math"/>
                <a:sym typeface="Cambria Math"/>
              </a:defRPr>
            </a:lvl1pPr>
            <a:lvl2pPr marL="914400" lvl="1" indent="-228600" algn="l">
              <a:lnSpc>
                <a:spcPct val="110000"/>
              </a:lnSpc>
              <a:spcBef>
                <a:spcPts val="1200"/>
              </a:spcBef>
              <a:spcAft>
                <a:spcPts val="0"/>
              </a:spcAft>
              <a:buClr>
                <a:schemeClr val="dk2"/>
              </a:buClr>
              <a:buSzPts val="1600"/>
              <a:buNone/>
              <a:defRPr sz="1600">
                <a:solidFill>
                  <a:schemeClr val="dk2"/>
                </a:solidFill>
                <a:latin typeface="Calibri"/>
                <a:ea typeface="Calibri"/>
                <a:cs typeface="Calibri"/>
                <a:sym typeface="Calibri"/>
              </a:defRPr>
            </a:lvl2pPr>
            <a:lvl3pPr marL="1371600" lvl="2" indent="-330200" algn="l">
              <a:lnSpc>
                <a:spcPct val="90000"/>
              </a:lnSpc>
              <a:spcBef>
                <a:spcPts val="1200"/>
              </a:spcBef>
              <a:spcAft>
                <a:spcPts val="0"/>
              </a:spcAft>
              <a:buClr>
                <a:schemeClr val="dk2"/>
              </a:buClr>
              <a:buSzPts val="1600"/>
              <a:buChar char="•"/>
              <a:defRPr sz="1600">
                <a:solidFill>
                  <a:schemeClr val="dk2"/>
                </a:solidFill>
                <a:latin typeface="Arial"/>
                <a:ea typeface="Arial"/>
                <a:cs typeface="Arial"/>
                <a:sym typeface="Arial"/>
              </a:defRPr>
            </a:lvl3pPr>
            <a:lvl4pPr marL="1828800" lvl="3" indent="-330200" algn="l">
              <a:lnSpc>
                <a:spcPct val="90000"/>
              </a:lnSpc>
              <a:spcBef>
                <a:spcPts val="500"/>
              </a:spcBef>
              <a:spcAft>
                <a:spcPts val="0"/>
              </a:spcAft>
              <a:buClr>
                <a:schemeClr val="dk2"/>
              </a:buClr>
              <a:buSzPts val="1600"/>
              <a:buChar char="•"/>
              <a:defRPr sz="1600">
                <a:solidFill>
                  <a:schemeClr val="dk2"/>
                </a:solidFill>
                <a:latin typeface="Arial"/>
                <a:ea typeface="Arial"/>
                <a:cs typeface="Arial"/>
                <a:sym typeface="Arial"/>
              </a:defRPr>
            </a:lvl4pPr>
            <a:lvl5pPr marL="2286000" lvl="4" indent="-330200" algn="l">
              <a:lnSpc>
                <a:spcPct val="90000"/>
              </a:lnSpc>
              <a:spcBef>
                <a:spcPts val="500"/>
              </a:spcBef>
              <a:spcAft>
                <a:spcPts val="0"/>
              </a:spcAft>
              <a:buClr>
                <a:schemeClr val="dk2"/>
              </a:buClr>
              <a:buSzPts val="1600"/>
              <a:buChar char="•"/>
              <a:defRPr sz="1600">
                <a:solidFill>
                  <a:schemeClr val="dk2"/>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Picture Left">
  <p:cSld name="Large Picture Left">
    <p:spTree>
      <p:nvGrpSpPr>
        <p:cNvPr id="1" name="Shape 63"/>
        <p:cNvGrpSpPr/>
        <p:nvPr/>
      </p:nvGrpSpPr>
      <p:grpSpPr>
        <a:xfrm>
          <a:off x="0" y="0"/>
          <a:ext cx="0" cy="0"/>
          <a:chOff x="0" y="0"/>
          <a:chExt cx="0" cy="0"/>
        </a:xfrm>
      </p:grpSpPr>
      <p:grpSp>
        <p:nvGrpSpPr>
          <p:cNvPr id="64" name="Google Shape;64;p8"/>
          <p:cNvGrpSpPr/>
          <p:nvPr/>
        </p:nvGrpSpPr>
        <p:grpSpPr>
          <a:xfrm>
            <a:off x="9267900" y="-55152"/>
            <a:ext cx="2656116" cy="2427070"/>
            <a:chOff x="8969827" y="-55152"/>
            <a:chExt cx="2954188" cy="2699438"/>
          </a:xfrm>
        </p:grpSpPr>
        <p:pic>
          <p:nvPicPr>
            <p:cNvPr id="65" name="Google Shape;65;p8"/>
            <p:cNvPicPr preferRelativeResize="0"/>
            <p:nvPr/>
          </p:nvPicPr>
          <p:blipFill rotWithShape="1">
            <a:blip r:embed="rId2">
              <a:alphaModFix/>
            </a:blip>
            <a:srcRect/>
            <a:stretch/>
          </p:blipFill>
          <p:spPr>
            <a:xfrm>
              <a:off x="9830307" y="-55152"/>
              <a:ext cx="1233407" cy="1374944"/>
            </a:xfrm>
            <a:prstGeom prst="rect">
              <a:avLst/>
            </a:prstGeom>
            <a:noFill/>
            <a:ln>
              <a:noFill/>
            </a:ln>
          </p:spPr>
        </p:pic>
        <p:pic>
          <p:nvPicPr>
            <p:cNvPr id="66" name="Google Shape;66;p8"/>
            <p:cNvPicPr preferRelativeResize="0"/>
            <p:nvPr/>
          </p:nvPicPr>
          <p:blipFill rotWithShape="1">
            <a:blip r:embed="rId2">
              <a:alphaModFix/>
            </a:blip>
            <a:srcRect/>
            <a:stretch/>
          </p:blipFill>
          <p:spPr>
            <a:xfrm>
              <a:off x="8969827" y="595610"/>
              <a:ext cx="823644" cy="918161"/>
            </a:xfrm>
            <a:prstGeom prst="rect">
              <a:avLst/>
            </a:prstGeom>
            <a:noFill/>
            <a:ln>
              <a:noFill/>
            </a:ln>
          </p:spPr>
        </p:pic>
        <p:pic>
          <p:nvPicPr>
            <p:cNvPr id="67" name="Google Shape;67;p8"/>
            <p:cNvPicPr preferRelativeResize="0"/>
            <p:nvPr/>
          </p:nvPicPr>
          <p:blipFill rotWithShape="1">
            <a:blip r:embed="rId2">
              <a:alphaModFix/>
            </a:blip>
            <a:srcRect/>
            <a:stretch/>
          </p:blipFill>
          <p:spPr>
            <a:xfrm>
              <a:off x="11100371" y="595610"/>
              <a:ext cx="823644" cy="918161"/>
            </a:xfrm>
            <a:prstGeom prst="rect">
              <a:avLst/>
            </a:prstGeom>
            <a:noFill/>
            <a:ln>
              <a:noFill/>
            </a:ln>
          </p:spPr>
        </p:pic>
        <p:pic>
          <p:nvPicPr>
            <p:cNvPr id="68" name="Google Shape;68;p8"/>
            <p:cNvPicPr preferRelativeResize="0"/>
            <p:nvPr/>
          </p:nvPicPr>
          <p:blipFill rotWithShape="1">
            <a:blip r:embed="rId2">
              <a:alphaModFix/>
            </a:blip>
            <a:srcRect/>
            <a:stretch/>
          </p:blipFill>
          <p:spPr>
            <a:xfrm>
              <a:off x="10035188" y="1726125"/>
              <a:ext cx="823644" cy="918161"/>
            </a:xfrm>
            <a:prstGeom prst="rect">
              <a:avLst/>
            </a:prstGeom>
            <a:noFill/>
            <a:ln>
              <a:noFill/>
            </a:ln>
          </p:spPr>
        </p:pic>
      </p:grpSp>
      <p:sp>
        <p:nvSpPr>
          <p:cNvPr id="69" name="Google Shape;69;p8"/>
          <p:cNvSpPr>
            <a:spLocks noGrp="1"/>
          </p:cNvSpPr>
          <p:nvPr>
            <p:ph type="pic" idx="2"/>
          </p:nvPr>
        </p:nvSpPr>
        <p:spPr>
          <a:xfrm>
            <a:off x="-1" y="0"/>
            <a:ext cx="6589487"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2pPr>
            <a:lvl3pPr marR="0" lvl="2"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R="0" lvl="3"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4pPr>
            <a:lvl5pPr marR="0" lvl="4"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8"/>
          <p:cNvSpPr txBox="1">
            <a:spLocks noGrp="1"/>
          </p:cNvSpPr>
          <p:nvPr>
            <p:ph type="body" idx="1"/>
          </p:nvPr>
        </p:nvSpPr>
        <p:spPr>
          <a:xfrm>
            <a:off x="7082969" y="3059889"/>
            <a:ext cx="4717143" cy="28583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29F13"/>
              </a:buClr>
              <a:buSzPts val="4400"/>
              <a:buNone/>
              <a:defRPr sz="4400">
                <a:solidFill>
                  <a:srgbClr val="D29F13"/>
                </a:solidFill>
                <a:latin typeface="Cambria Math"/>
                <a:ea typeface="Cambria Math"/>
                <a:cs typeface="Cambria Math"/>
                <a:sym typeface="Cambria Math"/>
              </a:defRPr>
            </a:lvl1pPr>
            <a:lvl2pPr marL="914400" lvl="1" indent="-228600" algn="l">
              <a:lnSpc>
                <a:spcPct val="90000"/>
              </a:lnSpc>
              <a:spcBef>
                <a:spcPts val="500"/>
              </a:spcBef>
              <a:spcAft>
                <a:spcPts val="0"/>
              </a:spcAft>
              <a:buClr>
                <a:srgbClr val="7F7F7F"/>
              </a:buClr>
              <a:buSzPts val="1600"/>
              <a:buNone/>
              <a:defRPr sz="1600">
                <a:solidFill>
                  <a:srgbClr val="7F7F7F"/>
                </a:solidFill>
                <a:latin typeface="Calibri"/>
                <a:ea typeface="Calibri"/>
                <a:cs typeface="Calibri"/>
                <a:sym typeface="Calibri"/>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29F13"/>
              </a:buClr>
              <a:buSzPts val="4800"/>
              <a:buFont typeface="Cambria Math"/>
              <a:buNone/>
              <a:defRPr>
                <a:latin typeface="Cambria Math"/>
                <a:ea typeface="Cambria Math"/>
                <a:cs typeface="Cambria Math"/>
                <a:sym typeface="Cambria Math"/>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7F7F7F"/>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Bleed Photo">
  <p:cSld name="Full Bleed Photo">
    <p:spTree>
      <p:nvGrpSpPr>
        <p:cNvPr id="1" name="Shape 74"/>
        <p:cNvGrpSpPr/>
        <p:nvPr/>
      </p:nvGrpSpPr>
      <p:grpSpPr>
        <a:xfrm>
          <a:off x="0" y="0"/>
          <a:ext cx="0" cy="0"/>
          <a:chOff x="0" y="0"/>
          <a:chExt cx="0" cy="0"/>
        </a:xfrm>
      </p:grpSpPr>
      <p:sp>
        <p:nvSpPr>
          <p:cNvPr id="75" name="Google Shape;75;p10"/>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1pPr>
            <a:lvl2pPr marR="0" lvl="1"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2pPr>
            <a:lvl3pPr marR="0" lvl="2"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R="0" lvl="3"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4pPr>
            <a:lvl5pPr marR="0" lvl="4"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body" idx="1"/>
          </p:nvPr>
        </p:nvSpPr>
        <p:spPr>
          <a:xfrm>
            <a:off x="648700" y="2256372"/>
            <a:ext cx="5592444" cy="2493428"/>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chemeClr val="accent3"/>
              </a:buClr>
              <a:buSzPts val="3600"/>
              <a:buNone/>
              <a:defRPr sz="3600">
                <a:solidFill>
                  <a:schemeClr val="accent3"/>
                </a:solidFill>
                <a:latin typeface="Cambria Math"/>
                <a:ea typeface="Cambria Math"/>
                <a:cs typeface="Cambria Math"/>
                <a:sym typeface="Cambria Math"/>
              </a:defRPr>
            </a:lvl1pPr>
            <a:lvl2pPr marL="914400" lvl="1" indent="-228600" algn="l">
              <a:lnSpc>
                <a:spcPct val="110000"/>
              </a:lnSpc>
              <a:spcBef>
                <a:spcPts val="1200"/>
              </a:spcBef>
              <a:spcAft>
                <a:spcPts val="0"/>
              </a:spcAft>
              <a:buClr>
                <a:schemeClr val="dk2"/>
              </a:buClr>
              <a:buSzPts val="1600"/>
              <a:buNone/>
              <a:defRPr sz="1600">
                <a:solidFill>
                  <a:schemeClr val="dk2"/>
                </a:solidFill>
                <a:latin typeface="Arial"/>
                <a:ea typeface="Arial"/>
                <a:cs typeface="Arial"/>
                <a:sym typeface="Arial"/>
              </a:defRPr>
            </a:lvl2pPr>
            <a:lvl3pPr marL="1371600" lvl="2" indent="-342900" algn="l">
              <a:lnSpc>
                <a:spcPct val="90000"/>
              </a:lnSpc>
              <a:spcBef>
                <a:spcPts val="12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047979" y="6440697"/>
            <a:ext cx="870857" cy="253916"/>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fld id="{00000000-1234-1234-1234-123412341234}" type="slidenum">
              <a:rPr lang="en-US" sz="1050" b="0" i="0" u="none" strike="noStrike" cap="none">
                <a:solidFill>
                  <a:srgbClr val="A2AAAD"/>
                </a:solidFill>
                <a:latin typeface="Arial"/>
                <a:ea typeface="Arial"/>
                <a:cs typeface="Arial"/>
                <a:sym typeface="Arial"/>
              </a:rPr>
              <a:t>‹#›</a:t>
            </a:fld>
            <a:endParaRPr sz="1050" b="0" i="0" u="none" strike="noStrike" cap="none">
              <a:solidFill>
                <a:srgbClr val="A2AAAD"/>
              </a:solidFill>
              <a:latin typeface="Arial"/>
              <a:ea typeface="Arial"/>
              <a:cs typeface="Arial"/>
              <a:sym typeface="Arial"/>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D29F13"/>
              </a:buClr>
              <a:buSzPts val="4800"/>
              <a:buFont typeface="Arial"/>
              <a:buNone/>
              <a:defRPr sz="4800" b="0" i="0" u="none" strike="noStrike" cap="none">
                <a:solidFill>
                  <a:srgbClr val="D29F1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1pPr>
            <a:lvl2pPr marL="914400" marR="0" lvl="1" indent="-330200"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2pPr>
            <a:lvl3pPr marL="1371600" marR="0" lvl="2" indent="-330200"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3pPr>
            <a:lvl4pPr marL="1828800" marR="0" lvl="3" indent="-330200"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4pPr>
            <a:lvl5pPr marL="2286000" marR="0" lvl="4" indent="-330200" algn="l" rtl="0">
              <a:lnSpc>
                <a:spcPct val="90000"/>
              </a:lnSpc>
              <a:spcBef>
                <a:spcPts val="500"/>
              </a:spcBef>
              <a:spcAft>
                <a:spcPts val="0"/>
              </a:spcAft>
              <a:buClr>
                <a:srgbClr val="7F7F7F"/>
              </a:buClr>
              <a:buSzPts val="1600"/>
              <a:buFont typeface="Arial"/>
              <a:buChar char="•"/>
              <a:defRPr sz="16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 name="Google Shape;13;p1"/>
          <p:cNvCxnSpPr/>
          <p:nvPr/>
        </p:nvCxnSpPr>
        <p:spPr>
          <a:xfrm>
            <a:off x="11526950" y="6390215"/>
            <a:ext cx="753950" cy="0"/>
          </a:xfrm>
          <a:prstGeom prst="straightConnector1">
            <a:avLst/>
          </a:prstGeom>
          <a:noFill/>
          <a:ln w="34925" cap="flat" cmpd="sng">
            <a:solidFill>
              <a:schemeClr val="accent3"/>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RsAcRSV9SGE"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body" idx="1"/>
          </p:nvPr>
        </p:nvSpPr>
        <p:spPr>
          <a:xfrm>
            <a:off x="914400" y="4354026"/>
            <a:ext cx="4968000" cy="1850100"/>
          </a:xfrm>
          <a:prstGeom prst="rect">
            <a:avLst/>
          </a:prstGeom>
        </p:spPr>
        <p:txBody>
          <a:bodyPr spcFirstLastPara="1" wrap="square" lIns="0" tIns="45700" rIns="91425" bIns="45700" anchor="t" anchorCtr="0">
            <a:noAutofit/>
          </a:bodyPr>
          <a:lstStyle/>
          <a:p>
            <a:pPr marL="0" lvl="0" indent="0" algn="l" rtl="0">
              <a:spcBef>
                <a:spcPts val="1000"/>
              </a:spcBef>
              <a:spcAft>
                <a:spcPts val="0"/>
              </a:spcAft>
              <a:buNone/>
            </a:pPr>
            <a:r>
              <a:rPr lang="en-US" dirty="0" smtClean="0"/>
              <a:t>PHILANTHROPY</a:t>
            </a:r>
            <a:endParaRPr dirty="0" smtClean="0"/>
          </a:p>
          <a:p>
            <a:pPr marL="0" lvl="0" indent="0" algn="l" rtl="0">
              <a:spcBef>
                <a:spcPts val="1000"/>
              </a:spcBef>
              <a:spcAft>
                <a:spcPts val="0"/>
              </a:spcAft>
              <a:buNone/>
            </a:pPr>
            <a:r>
              <a:rPr lang="en-US" sz="1800" dirty="0" smtClean="0"/>
              <a:t>for chapters and associations</a:t>
            </a:r>
            <a:endParaRPr sz="1800" dirty="0" smtClean="0"/>
          </a:p>
          <a:p>
            <a:pPr marL="0" lvl="0" indent="0" algn="l" rtl="0">
              <a:spcBef>
                <a:spcPts val="1000"/>
              </a:spcBef>
              <a:spcAft>
                <a:spcPts val="0"/>
              </a:spcAft>
              <a:buNone/>
            </a:pPr>
            <a:r>
              <a:rPr lang="en-US" sz="1800" dirty="0" smtClean="0"/>
              <a:t>2021–22</a:t>
            </a:r>
            <a:endParaRPr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body" idx="1"/>
          </p:nvPr>
        </p:nvSpPr>
        <p:spPr>
          <a:xfrm>
            <a:off x="838200" y="1051034"/>
            <a:ext cx="10187152" cy="4799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000" b="1" dirty="0">
                <a:solidFill>
                  <a:schemeClr val="accent6"/>
                </a:solidFill>
                <a:highlight>
                  <a:srgbClr val="FFFFFF"/>
                </a:highlight>
              </a:rPr>
              <a:t>Sisters Helping Sisters In So Many Ways</a:t>
            </a:r>
            <a:endParaRPr sz="3000" b="1" dirty="0">
              <a:solidFill>
                <a:schemeClr val="accent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accent6"/>
                </a:solidFill>
                <a:highlight>
                  <a:srgbClr val="FFFFFF"/>
                </a:highlight>
              </a:rPr>
              <a:t> </a:t>
            </a:r>
            <a:endParaRPr sz="2000" dirty="0">
              <a:solidFill>
                <a:schemeClr val="accent6"/>
              </a:solidFill>
              <a:highlight>
                <a:srgbClr val="FFFFFF"/>
              </a:highlight>
            </a:endParaRPr>
          </a:p>
          <a:p>
            <a:pPr marL="457200" lvl="0" indent="-355600" algn="l" rtl="0">
              <a:lnSpc>
                <a:spcPct val="130000"/>
              </a:lnSpc>
              <a:spcBef>
                <a:spcPts val="0"/>
              </a:spcBef>
              <a:spcAft>
                <a:spcPts val="0"/>
              </a:spcAft>
              <a:buClr>
                <a:schemeClr val="dk2"/>
              </a:buClr>
              <a:buSzPts val="2000"/>
              <a:buChar char="•"/>
            </a:pPr>
            <a:r>
              <a:rPr lang="en-US" sz="1800" b="1" dirty="0" smtClean="0">
                <a:solidFill>
                  <a:schemeClr val="dk2"/>
                </a:solidFill>
                <a:highlight>
                  <a:srgbClr val="FFFFFF"/>
                </a:highlight>
              </a:rPr>
              <a:t>Scholarships</a:t>
            </a:r>
            <a:r>
              <a:rPr lang="en-US" sz="1800" dirty="0" smtClean="0">
                <a:solidFill>
                  <a:schemeClr val="dk2"/>
                </a:solidFill>
                <a:highlight>
                  <a:srgbClr val="FFFFFF"/>
                </a:highlight>
              </a:rPr>
              <a:t>. The </a:t>
            </a:r>
            <a:r>
              <a:rPr lang="en-US" sz="1800" dirty="0">
                <a:solidFill>
                  <a:schemeClr val="dk2"/>
                </a:solidFill>
                <a:highlight>
                  <a:srgbClr val="FFFFFF"/>
                </a:highlight>
              </a:rPr>
              <a:t>cost of education continues to rise. Kappa offers </a:t>
            </a:r>
            <a:r>
              <a:rPr lang="en-US" sz="1800" dirty="0" smtClean="0">
                <a:solidFill>
                  <a:schemeClr val="dk2"/>
                </a:solidFill>
                <a:highlight>
                  <a:srgbClr val="FFFFFF"/>
                </a:highlight>
              </a:rPr>
              <a:t>merit-based </a:t>
            </a:r>
            <a:r>
              <a:rPr lang="en-US" sz="1800" dirty="0">
                <a:solidFill>
                  <a:schemeClr val="dk2"/>
                </a:solidFill>
                <a:highlight>
                  <a:srgbClr val="FFFFFF"/>
                </a:highlight>
              </a:rPr>
              <a:t>and </a:t>
            </a:r>
            <a:r>
              <a:rPr lang="en-US" sz="1800" dirty="0" smtClean="0">
                <a:solidFill>
                  <a:schemeClr val="dk2"/>
                </a:solidFill>
                <a:highlight>
                  <a:srgbClr val="FFFFFF"/>
                </a:highlight>
              </a:rPr>
              <a:t>need-based </a:t>
            </a:r>
            <a:r>
              <a:rPr lang="en-US" sz="1800" dirty="0">
                <a:solidFill>
                  <a:schemeClr val="dk2"/>
                </a:solidFill>
                <a:highlight>
                  <a:srgbClr val="FFFFFF"/>
                </a:highlight>
              </a:rPr>
              <a:t>scholarships to help with tuition and educational fees, housing and books.</a:t>
            </a:r>
            <a:endParaRPr sz="1800" dirty="0">
              <a:solidFill>
                <a:schemeClr val="dk2"/>
              </a:solidFill>
              <a:highlight>
                <a:srgbClr val="FFFFFF"/>
              </a:highlight>
            </a:endParaRPr>
          </a:p>
          <a:p>
            <a:pPr marL="457200" lvl="0" indent="-355600" algn="l" rtl="0">
              <a:lnSpc>
                <a:spcPct val="130000"/>
              </a:lnSpc>
              <a:spcBef>
                <a:spcPts val="0"/>
              </a:spcBef>
              <a:spcAft>
                <a:spcPts val="0"/>
              </a:spcAft>
              <a:buClr>
                <a:schemeClr val="dk2"/>
              </a:buClr>
              <a:buSzPts val="2000"/>
              <a:buChar char="•"/>
            </a:pPr>
            <a:r>
              <a:rPr lang="en-US" sz="1800" b="1" dirty="0">
                <a:solidFill>
                  <a:schemeClr val="dk2"/>
                </a:solidFill>
                <a:highlight>
                  <a:srgbClr val="FFFFFF"/>
                </a:highlight>
              </a:rPr>
              <a:t>Confidential </a:t>
            </a:r>
            <a:r>
              <a:rPr lang="en-US" sz="1800" b="1" dirty="0" smtClean="0">
                <a:solidFill>
                  <a:schemeClr val="dk2"/>
                </a:solidFill>
                <a:highlight>
                  <a:srgbClr val="FFFFFF"/>
                </a:highlight>
              </a:rPr>
              <a:t>Aid</a:t>
            </a:r>
            <a:r>
              <a:rPr lang="en-US" sz="1800" dirty="0">
                <a:solidFill>
                  <a:schemeClr val="dk2"/>
                </a:solidFill>
                <a:highlight>
                  <a:srgbClr val="FFFFFF"/>
                </a:highlight>
              </a:rPr>
              <a:t>.</a:t>
            </a:r>
            <a:r>
              <a:rPr lang="en-US" sz="1800" dirty="0" smtClean="0">
                <a:solidFill>
                  <a:schemeClr val="dk2"/>
                </a:solidFill>
                <a:highlight>
                  <a:srgbClr val="FFFFFF"/>
                </a:highlight>
              </a:rPr>
              <a:t> </a:t>
            </a:r>
            <a:r>
              <a:rPr lang="en-US" sz="1800" dirty="0">
                <a:solidFill>
                  <a:schemeClr val="dk2"/>
                </a:solidFill>
                <a:highlight>
                  <a:srgbClr val="FFFFFF"/>
                </a:highlight>
              </a:rPr>
              <a:t>Financial help is available to undergraduates and alumnae who face financial hardships, such as job loss, illness or natural disasters.</a:t>
            </a:r>
            <a:endParaRPr sz="1800" dirty="0">
              <a:solidFill>
                <a:schemeClr val="dk2"/>
              </a:solidFill>
              <a:highlight>
                <a:srgbClr val="FFFFFF"/>
              </a:highlight>
            </a:endParaRPr>
          </a:p>
          <a:p>
            <a:pPr marL="457200" lvl="0" indent="-355600" algn="l" rtl="0">
              <a:lnSpc>
                <a:spcPct val="130000"/>
              </a:lnSpc>
              <a:spcBef>
                <a:spcPts val="0"/>
              </a:spcBef>
              <a:spcAft>
                <a:spcPts val="0"/>
              </a:spcAft>
              <a:buClr>
                <a:schemeClr val="dk2"/>
              </a:buClr>
              <a:buSzPts val="2000"/>
              <a:buChar char="•"/>
            </a:pPr>
            <a:r>
              <a:rPr lang="en-US" sz="1800" b="1" dirty="0">
                <a:solidFill>
                  <a:schemeClr val="dk2"/>
                </a:solidFill>
                <a:highlight>
                  <a:srgbClr val="FFFFFF"/>
                </a:highlight>
              </a:rPr>
              <a:t>Educational </a:t>
            </a:r>
            <a:r>
              <a:rPr lang="en-US" sz="1800" b="1" dirty="0" smtClean="0">
                <a:solidFill>
                  <a:schemeClr val="dk2"/>
                </a:solidFill>
                <a:highlight>
                  <a:srgbClr val="FFFFFF"/>
                </a:highlight>
              </a:rPr>
              <a:t>Programs.</a:t>
            </a:r>
            <a:r>
              <a:rPr lang="en-US" sz="1800" dirty="0" smtClean="0">
                <a:solidFill>
                  <a:schemeClr val="dk2"/>
                </a:solidFill>
                <a:highlight>
                  <a:srgbClr val="FFFFFF"/>
                </a:highlight>
              </a:rPr>
              <a:t> </a:t>
            </a:r>
            <a:r>
              <a:rPr lang="en-US" sz="1800" dirty="0">
                <a:solidFill>
                  <a:schemeClr val="dk2"/>
                </a:solidFill>
                <a:highlight>
                  <a:srgbClr val="FFFFFF"/>
                </a:highlight>
              </a:rPr>
              <a:t>Programs such as Leadership Academy, GIRLS Academy, </a:t>
            </a:r>
            <a:r>
              <a:rPr lang="en-US" sz="1800" dirty="0" smtClean="0">
                <a:solidFill>
                  <a:schemeClr val="dk2"/>
                </a:solidFill>
                <a:highlight>
                  <a:srgbClr val="FFFFFF"/>
                </a:highlight>
              </a:rPr>
              <a:t>and the </a:t>
            </a:r>
            <a:r>
              <a:rPr lang="en-US" sz="1800" dirty="0">
                <a:solidFill>
                  <a:schemeClr val="dk2"/>
                </a:solidFill>
                <a:highlight>
                  <a:srgbClr val="FFFFFF"/>
                </a:highlight>
              </a:rPr>
              <a:t>h</a:t>
            </a:r>
            <a:r>
              <a:rPr lang="en-US" sz="1800" dirty="0" smtClean="0">
                <a:solidFill>
                  <a:schemeClr val="dk2"/>
                </a:solidFill>
                <a:highlight>
                  <a:srgbClr val="FFFFFF"/>
                </a:highlight>
              </a:rPr>
              <a:t>arm-prevention series, which includes </a:t>
            </a:r>
            <a:r>
              <a:rPr lang="en-US" sz="1800" dirty="0">
                <a:solidFill>
                  <a:schemeClr val="dk2"/>
                </a:solidFill>
                <a:highlight>
                  <a:srgbClr val="FFFFFF"/>
                </a:highlight>
              </a:rPr>
              <a:t>mental health </a:t>
            </a:r>
            <a:r>
              <a:rPr lang="en-US" sz="1800" dirty="0" smtClean="0">
                <a:solidFill>
                  <a:schemeClr val="dk2"/>
                </a:solidFill>
                <a:highlight>
                  <a:srgbClr val="FFFFFF"/>
                </a:highlight>
              </a:rPr>
              <a:t>and </a:t>
            </a:r>
            <a:r>
              <a:rPr lang="en-US" sz="1800" dirty="0">
                <a:solidFill>
                  <a:schemeClr val="dk2"/>
                </a:solidFill>
                <a:highlight>
                  <a:srgbClr val="FFFFFF"/>
                </a:highlight>
              </a:rPr>
              <a:t>well-being; diversity, equity and inclusion; and alcohol and substance abuse education. Career </a:t>
            </a:r>
            <a:r>
              <a:rPr lang="en-US" sz="1800" dirty="0" smtClean="0">
                <a:solidFill>
                  <a:schemeClr val="dk2"/>
                </a:solidFill>
                <a:highlight>
                  <a:srgbClr val="FFFFFF"/>
                </a:highlight>
              </a:rPr>
              <a:t>Academy provides </a:t>
            </a:r>
            <a:r>
              <a:rPr lang="en-US" sz="1800" dirty="0">
                <a:solidFill>
                  <a:schemeClr val="dk2"/>
                </a:solidFill>
                <a:highlight>
                  <a:srgbClr val="FFFFFF"/>
                </a:highlight>
              </a:rPr>
              <a:t>professional mentorship by members.</a:t>
            </a:r>
            <a:endParaRPr sz="1800" dirty="0">
              <a:solidFill>
                <a:schemeClr val="dk2"/>
              </a:solidFill>
              <a:highlight>
                <a:srgbClr val="FFFFFF"/>
              </a:highlight>
            </a:endParaRPr>
          </a:p>
          <a:p>
            <a:pPr marL="457200" lvl="0" indent="-355600" algn="l" rtl="0">
              <a:lnSpc>
                <a:spcPct val="130000"/>
              </a:lnSpc>
              <a:spcBef>
                <a:spcPts val="0"/>
              </a:spcBef>
              <a:spcAft>
                <a:spcPts val="0"/>
              </a:spcAft>
              <a:buClr>
                <a:schemeClr val="dk2"/>
              </a:buClr>
              <a:buSzPts val="2000"/>
              <a:buChar char="•"/>
            </a:pPr>
            <a:r>
              <a:rPr lang="en-US" sz="1800" b="1" dirty="0">
                <a:solidFill>
                  <a:schemeClr val="dk2"/>
                </a:solidFill>
                <a:highlight>
                  <a:srgbClr val="FFFFFF"/>
                </a:highlight>
              </a:rPr>
              <a:t>Preservation</a:t>
            </a:r>
            <a:r>
              <a:rPr lang="en-US" sz="1800" dirty="0">
                <a:solidFill>
                  <a:schemeClr val="dk2"/>
                </a:solidFill>
                <a:highlight>
                  <a:srgbClr val="FFFFFF"/>
                </a:highlight>
              </a:rPr>
              <a:t> of the Fraternity’s rich history through the digital archives and support of The Stewart House Museum.</a:t>
            </a:r>
            <a:endParaRPr sz="1800" dirty="0">
              <a:solidFill>
                <a:schemeClr val="dk2"/>
              </a:solidFill>
              <a:highlight>
                <a:srgbClr val="FFFFFF"/>
              </a:highlight>
            </a:endParaRPr>
          </a:p>
          <a:p>
            <a:pPr marL="0" lvl="0" indent="0" algn="l" rtl="0">
              <a:spcBef>
                <a:spcPts val="1000"/>
              </a:spcBef>
              <a:spcAft>
                <a:spcPts val="0"/>
              </a:spcAft>
              <a:buNone/>
            </a:pPr>
            <a:endParaRPr dirty="0"/>
          </a:p>
        </p:txBody>
      </p:sp>
      <p:sp>
        <p:nvSpPr>
          <p:cNvPr id="190" name="Google Shape;190;p25"/>
          <p:cNvSpPr txBox="1">
            <a:spLocks noGrp="1"/>
          </p:cNvSpPr>
          <p:nvPr>
            <p:ph type="title"/>
          </p:nvPr>
        </p:nvSpPr>
        <p:spPr>
          <a:xfrm>
            <a:off x="838200" y="365125"/>
            <a:ext cx="10515600" cy="685909"/>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smtClean="0"/>
              <a:t>KAPPA FOUNDATION</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a:spLocks noGrp="1"/>
          </p:cNvSpPr>
          <p:nvPr>
            <p:ph type="pic" idx="2"/>
          </p:nvPr>
        </p:nvSpPr>
        <p:spPr>
          <a:xfrm>
            <a:off x="448475" y="1167733"/>
            <a:ext cx="6297300" cy="5302519"/>
          </a:xfrm>
          <a:prstGeom prst="rect">
            <a:avLst/>
          </a:prstGeom>
        </p:spPr>
        <p:txBody>
          <a:bodyPr spcFirstLastPara="1" wrap="square" lIns="91425" tIns="45700" rIns="91425" bIns="45700" anchor="t" anchorCtr="0">
            <a:noAutofit/>
          </a:bodyPr>
          <a:lstStyle/>
          <a:p>
            <a:pPr marL="0" lvl="0" indent="0" algn="l" rtl="0">
              <a:lnSpc>
                <a:spcPct val="130000"/>
              </a:lnSpc>
              <a:spcBef>
                <a:spcPts val="0"/>
              </a:spcBef>
              <a:spcAft>
                <a:spcPts val="0"/>
              </a:spcAft>
              <a:buNone/>
            </a:pPr>
            <a:r>
              <a:rPr lang="en-US" sz="2000" dirty="0" smtClean="0">
                <a:solidFill>
                  <a:schemeClr val="bg2"/>
                </a:solidFill>
                <a:latin typeface="Calibri" panose="020F0502020204030204" pitchFamily="34" charset="0"/>
                <a:cs typeface="Calibri" panose="020F0502020204030204" pitchFamily="34" charset="0"/>
              </a:rPr>
              <a:t>Thanks </a:t>
            </a:r>
            <a:r>
              <a:rPr lang="en-US" sz="2000" dirty="0">
                <a:solidFill>
                  <a:schemeClr val="bg2"/>
                </a:solidFill>
                <a:latin typeface="Calibri" panose="020F0502020204030204" pitchFamily="34" charset="0"/>
                <a:cs typeface="Calibri" panose="020F0502020204030204" pitchFamily="34" charset="0"/>
              </a:rPr>
              <a:t>to a generous grant from the Foundation, Talkspace, an online platform for mental health therapy, is now offered to members.</a:t>
            </a:r>
            <a:endParaRPr sz="2000" dirty="0">
              <a:solidFill>
                <a:schemeClr val="bg2"/>
              </a:solidFill>
              <a:latin typeface="Calibri" panose="020F0502020204030204" pitchFamily="34" charset="0"/>
              <a:cs typeface="Calibri" panose="020F0502020204030204" pitchFamily="34" charset="0"/>
            </a:endParaRPr>
          </a:p>
          <a:p>
            <a:pPr marL="0" lvl="0" indent="0" algn="l" rtl="0">
              <a:lnSpc>
                <a:spcPct val="130000"/>
              </a:lnSpc>
              <a:spcBef>
                <a:spcPts val="0"/>
              </a:spcBef>
              <a:spcAft>
                <a:spcPts val="0"/>
              </a:spcAft>
              <a:buNone/>
            </a:pPr>
            <a:endParaRPr sz="2000" dirty="0">
              <a:solidFill>
                <a:schemeClr val="bg2"/>
              </a:solidFill>
              <a:latin typeface="Calibri" panose="020F0502020204030204" pitchFamily="34" charset="0"/>
              <a:cs typeface="Calibri" panose="020F0502020204030204" pitchFamily="34" charset="0"/>
            </a:endParaRPr>
          </a:p>
          <a:p>
            <a:pPr indent="-228600">
              <a:lnSpc>
                <a:spcPct val="130000"/>
              </a:lnSpc>
              <a:spcBef>
                <a:spcPts val="0"/>
              </a:spcBef>
              <a:buClr>
                <a:schemeClr val="dk2"/>
              </a:buClr>
              <a:buSzPts val="2000"/>
            </a:pPr>
            <a:r>
              <a:rPr lang="en-US" sz="2000" dirty="0">
                <a:solidFill>
                  <a:schemeClr val="dk2"/>
                </a:solidFill>
                <a:highlight>
                  <a:srgbClr val="FFFFFF"/>
                </a:highlight>
              </a:rPr>
              <a:t>Free for </a:t>
            </a:r>
            <a:r>
              <a:rPr lang="en-US" sz="2000" dirty="0" smtClean="0">
                <a:solidFill>
                  <a:schemeClr val="dk2"/>
                </a:solidFill>
                <a:highlight>
                  <a:srgbClr val="FFFFFF"/>
                </a:highlight>
              </a:rPr>
              <a:t>collegians</a:t>
            </a:r>
            <a:endParaRPr sz="2000" dirty="0">
              <a:solidFill>
                <a:schemeClr val="dk2"/>
              </a:solidFill>
              <a:highlight>
                <a:srgbClr val="FFFFFF"/>
              </a:highlight>
            </a:endParaRPr>
          </a:p>
          <a:p>
            <a:pPr lvl="0" indent="-228600">
              <a:lnSpc>
                <a:spcPct val="130000"/>
              </a:lnSpc>
              <a:spcBef>
                <a:spcPts val="0"/>
              </a:spcBef>
              <a:buClr>
                <a:schemeClr val="dk2"/>
              </a:buClr>
              <a:buSzPts val="2000"/>
            </a:pPr>
            <a:r>
              <a:rPr lang="en-US" sz="2000" dirty="0">
                <a:solidFill>
                  <a:schemeClr val="dk2"/>
                </a:solidFill>
                <a:highlight>
                  <a:srgbClr val="FFFFFF"/>
                </a:highlight>
              </a:rPr>
              <a:t>25% lifetime discount for dues-paying alumnae</a:t>
            </a:r>
            <a:endParaRPr sz="2000" dirty="0">
              <a:solidFill>
                <a:schemeClr val="dk2"/>
              </a:solidFill>
              <a:highlight>
                <a:srgbClr val="FFFFFF"/>
              </a:highlight>
            </a:endParaRPr>
          </a:p>
          <a:p>
            <a:pPr indent="-228600">
              <a:lnSpc>
                <a:spcPct val="130000"/>
              </a:lnSpc>
              <a:spcBef>
                <a:spcPts val="0"/>
              </a:spcBef>
              <a:buClr>
                <a:schemeClr val="dk2"/>
              </a:buClr>
              <a:buSzPts val="2000"/>
            </a:pPr>
            <a:r>
              <a:rPr lang="en-US" sz="2000" dirty="0">
                <a:solidFill>
                  <a:schemeClr val="dk2"/>
                </a:solidFill>
                <a:highlight>
                  <a:srgbClr val="FFFFFF"/>
                </a:highlight>
              </a:rPr>
              <a:t>Visit kappa.org/philanthropy to sign up</a:t>
            </a:r>
            <a:endParaRPr sz="2000" dirty="0">
              <a:solidFill>
                <a:schemeClr val="dk2"/>
              </a:solidFill>
              <a:highlight>
                <a:srgbClr val="FFFFFF"/>
              </a:highlight>
            </a:endParaRPr>
          </a:p>
          <a:p>
            <a:pPr marL="0" lvl="0" indent="0" algn="l" rtl="0">
              <a:lnSpc>
                <a:spcPct val="130000"/>
              </a:lnSpc>
              <a:spcBef>
                <a:spcPts val="0"/>
              </a:spcBef>
              <a:spcAft>
                <a:spcPts val="0"/>
              </a:spcAft>
              <a:buNone/>
            </a:pPr>
            <a:endParaRPr sz="2000" dirty="0">
              <a:solidFill>
                <a:schemeClr val="bg2"/>
              </a:solidFill>
              <a:latin typeface="Calibri" panose="020F0502020204030204" pitchFamily="34" charset="0"/>
              <a:cs typeface="Calibri" panose="020F0502020204030204" pitchFamily="34" charset="0"/>
            </a:endParaRPr>
          </a:p>
          <a:p>
            <a:pPr marL="0" lvl="0" indent="0" algn="l" rtl="0">
              <a:lnSpc>
                <a:spcPct val="130000"/>
              </a:lnSpc>
              <a:spcBef>
                <a:spcPts val="0"/>
              </a:spcBef>
              <a:spcAft>
                <a:spcPts val="0"/>
              </a:spcAft>
              <a:buNone/>
            </a:pPr>
            <a:r>
              <a:rPr lang="en-US" sz="2000" dirty="0">
                <a:solidFill>
                  <a:schemeClr val="bg2"/>
                </a:solidFill>
                <a:latin typeface="Calibri" panose="020F0502020204030204" pitchFamily="34" charset="0"/>
                <a:cs typeface="Calibri" panose="020F0502020204030204" pitchFamily="34" charset="0"/>
              </a:rPr>
              <a:t>While our Talkspace partnership is not part of our philanthropy initiative, we’re sharing this information here in order to ensure all of our members are aware of this important benefit.</a:t>
            </a:r>
            <a:endParaRPr sz="2000" dirty="0">
              <a:solidFill>
                <a:schemeClr val="bg2"/>
              </a:solidFill>
              <a:latin typeface="Calibri" panose="020F0502020204030204" pitchFamily="34" charset="0"/>
              <a:cs typeface="Calibri" panose="020F0502020204030204" pitchFamily="34" charset="0"/>
            </a:endParaRPr>
          </a:p>
        </p:txBody>
      </p:sp>
      <p:sp>
        <p:nvSpPr>
          <p:cNvPr id="197" name="Google Shape;197;p26"/>
          <p:cNvSpPr txBox="1">
            <a:spLocks noGrp="1"/>
          </p:cNvSpPr>
          <p:nvPr>
            <p:ph type="body" idx="1"/>
          </p:nvPr>
        </p:nvSpPr>
        <p:spPr>
          <a:xfrm>
            <a:off x="7082975" y="2690648"/>
            <a:ext cx="4717200" cy="3438552"/>
          </a:xfrm>
          <a:prstGeom prst="rect">
            <a:avLst/>
          </a:prstGeom>
          <a:ln w="2857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30000"/>
              </a:lnSpc>
              <a:spcBef>
                <a:spcPts val="0"/>
              </a:spcBef>
              <a:spcAft>
                <a:spcPts val="0"/>
              </a:spcAft>
              <a:buNone/>
            </a:pPr>
            <a:r>
              <a:rPr lang="en-US" sz="2400" dirty="0">
                <a:solidFill>
                  <a:schemeClr val="accent6"/>
                </a:solidFill>
                <a:highlight>
                  <a:srgbClr val="FFFFFF"/>
                </a:highlight>
                <a:latin typeface="Calibri" panose="020F0502020204030204" pitchFamily="34" charset="0"/>
                <a:ea typeface="Roboto"/>
                <a:cs typeface="Calibri" panose="020F0502020204030204" pitchFamily="34" charset="0"/>
                <a:sym typeface="Roboto"/>
              </a:rPr>
              <a:t>Talkspace is: </a:t>
            </a:r>
          </a:p>
          <a:p>
            <a:pPr lvl="0" algn="l" rtl="0">
              <a:lnSpc>
                <a:spcPct val="130000"/>
              </a:lnSpc>
              <a:spcBef>
                <a:spcPts val="0"/>
              </a:spcBef>
              <a:spcAft>
                <a:spcPts val="0"/>
              </a:spcAft>
              <a:buClr>
                <a:schemeClr val="accent6"/>
              </a:buClr>
              <a:buSzPct val="100000"/>
              <a:buFont typeface="Arial" panose="020B0604020202020204" pitchFamily="34" charset="0"/>
              <a:buChar char="•"/>
            </a:pPr>
            <a:r>
              <a:rPr lang="en-US" sz="2400" dirty="0" smtClean="0">
                <a:solidFill>
                  <a:schemeClr val="accent6"/>
                </a:solidFill>
                <a:highlight>
                  <a:srgbClr val="FFFFFF"/>
                </a:highlight>
                <a:latin typeface="Calibri" panose="020F0502020204030204" pitchFamily="34" charset="0"/>
                <a:ea typeface="Roboto"/>
                <a:cs typeface="Calibri" panose="020F0502020204030204" pitchFamily="34" charset="0"/>
                <a:sym typeface="Roboto"/>
              </a:rPr>
              <a:t>Online </a:t>
            </a:r>
            <a:r>
              <a:rPr lang="en-US" sz="2400" dirty="0">
                <a:solidFill>
                  <a:schemeClr val="accent6"/>
                </a:solidFill>
                <a:highlight>
                  <a:srgbClr val="FFFFFF"/>
                </a:highlight>
                <a:latin typeface="Calibri" panose="020F0502020204030204" pitchFamily="34" charset="0"/>
                <a:ea typeface="Roboto"/>
                <a:cs typeface="Calibri" panose="020F0502020204030204" pitchFamily="34" charset="0"/>
                <a:sym typeface="Roboto"/>
              </a:rPr>
              <a:t>counseling </a:t>
            </a:r>
            <a:r>
              <a:rPr lang="en-US" sz="2400" dirty="0" smtClean="0">
                <a:solidFill>
                  <a:schemeClr val="accent6"/>
                </a:solidFill>
                <a:highlight>
                  <a:srgbClr val="FFFFFF"/>
                </a:highlight>
                <a:latin typeface="Calibri" panose="020F0502020204030204" pitchFamily="34" charset="0"/>
                <a:ea typeface="Roboto"/>
                <a:cs typeface="Calibri" panose="020F0502020204030204" pitchFamily="34" charset="0"/>
                <a:sym typeface="Roboto"/>
              </a:rPr>
              <a:t>platform</a:t>
            </a:r>
            <a:endParaRPr lang="en-US" sz="2400" dirty="0">
              <a:solidFill>
                <a:schemeClr val="accent6"/>
              </a:solidFill>
              <a:highlight>
                <a:srgbClr val="FFFFFF"/>
              </a:highlight>
              <a:latin typeface="Calibri" panose="020F0502020204030204" pitchFamily="34" charset="0"/>
              <a:ea typeface="Roboto"/>
              <a:cs typeface="Calibri" panose="020F0502020204030204" pitchFamily="34" charset="0"/>
              <a:sym typeface="Roboto"/>
            </a:endParaRPr>
          </a:p>
          <a:p>
            <a:pPr lvl="0" algn="l" rtl="0">
              <a:lnSpc>
                <a:spcPct val="130000"/>
              </a:lnSpc>
              <a:spcBef>
                <a:spcPts val="0"/>
              </a:spcBef>
              <a:spcAft>
                <a:spcPts val="0"/>
              </a:spcAft>
              <a:buClr>
                <a:schemeClr val="accent6"/>
              </a:buClr>
              <a:buSzPct val="100000"/>
              <a:buFont typeface="Arial" panose="020B0604020202020204" pitchFamily="34" charset="0"/>
              <a:buChar char="•"/>
            </a:pPr>
            <a:r>
              <a:rPr lang="en-US" sz="2400" dirty="0" smtClean="0">
                <a:solidFill>
                  <a:schemeClr val="accent6"/>
                </a:solidFill>
                <a:highlight>
                  <a:srgbClr val="FFFFFF"/>
                </a:highlight>
                <a:latin typeface="Calibri" panose="020F0502020204030204" pitchFamily="34" charset="0"/>
                <a:ea typeface="Roboto"/>
                <a:cs typeface="Calibri" panose="020F0502020204030204" pitchFamily="34" charset="0"/>
                <a:sym typeface="Roboto"/>
              </a:rPr>
              <a:t>Confidential support </a:t>
            </a:r>
            <a:endParaRPr lang="en-US" sz="2400" dirty="0">
              <a:solidFill>
                <a:schemeClr val="accent6"/>
              </a:solidFill>
              <a:highlight>
                <a:srgbClr val="FFFFFF"/>
              </a:highlight>
              <a:latin typeface="Calibri" panose="020F0502020204030204" pitchFamily="34" charset="0"/>
              <a:ea typeface="Roboto"/>
              <a:cs typeface="Calibri" panose="020F0502020204030204" pitchFamily="34" charset="0"/>
              <a:sym typeface="Roboto"/>
            </a:endParaRPr>
          </a:p>
          <a:p>
            <a:pPr lvl="0" algn="l" rtl="0">
              <a:lnSpc>
                <a:spcPct val="130000"/>
              </a:lnSpc>
              <a:spcBef>
                <a:spcPts val="0"/>
              </a:spcBef>
              <a:spcAft>
                <a:spcPts val="0"/>
              </a:spcAft>
              <a:buClr>
                <a:schemeClr val="accent6"/>
              </a:buClr>
              <a:buSzPct val="100000"/>
              <a:buFont typeface="Arial" panose="020B0604020202020204" pitchFamily="34" charset="0"/>
              <a:buChar char="•"/>
            </a:pPr>
            <a:r>
              <a:rPr lang="en-US" sz="2400" dirty="0" smtClean="0">
                <a:solidFill>
                  <a:schemeClr val="accent6"/>
                </a:solidFill>
                <a:highlight>
                  <a:srgbClr val="FFFFFF"/>
                </a:highlight>
                <a:latin typeface="Calibri" panose="020F0502020204030204" pitchFamily="34" charset="0"/>
                <a:ea typeface="Roboto"/>
                <a:cs typeface="Calibri" panose="020F0502020204030204" pitchFamily="34" charset="0"/>
                <a:sym typeface="Roboto"/>
              </a:rPr>
              <a:t>Licensed counselor</a:t>
            </a:r>
            <a:endParaRPr lang="en-US" sz="2400" dirty="0">
              <a:solidFill>
                <a:schemeClr val="accent6"/>
              </a:solidFill>
              <a:highlight>
                <a:srgbClr val="FFFFFF"/>
              </a:highlight>
              <a:latin typeface="Calibri" panose="020F0502020204030204" pitchFamily="34" charset="0"/>
              <a:ea typeface="Roboto"/>
              <a:cs typeface="Calibri" panose="020F0502020204030204" pitchFamily="34" charset="0"/>
              <a:sym typeface="Roboto"/>
            </a:endParaRPr>
          </a:p>
          <a:p>
            <a:pPr lvl="0" algn="l" rtl="0">
              <a:lnSpc>
                <a:spcPct val="130000"/>
              </a:lnSpc>
              <a:spcBef>
                <a:spcPts val="0"/>
              </a:spcBef>
              <a:spcAft>
                <a:spcPts val="0"/>
              </a:spcAft>
              <a:buClr>
                <a:schemeClr val="accent6"/>
              </a:buClr>
              <a:buSzPct val="100000"/>
              <a:buFont typeface="Arial" panose="020B0604020202020204" pitchFamily="34" charset="0"/>
              <a:buChar char="•"/>
            </a:pPr>
            <a:r>
              <a:rPr lang="en-US" sz="2400" dirty="0" smtClean="0">
                <a:solidFill>
                  <a:schemeClr val="accent6"/>
                </a:solidFill>
                <a:highlight>
                  <a:srgbClr val="FFFFFF"/>
                </a:highlight>
                <a:latin typeface="Calibri" panose="020F0502020204030204" pitchFamily="34" charset="0"/>
                <a:ea typeface="Roboto"/>
                <a:cs typeface="Calibri" panose="020F0502020204030204" pitchFamily="34" charset="0"/>
                <a:sym typeface="Roboto"/>
              </a:rPr>
              <a:t>HIPAA-compliant </a:t>
            </a:r>
            <a:r>
              <a:rPr lang="en-US" sz="2400" dirty="0">
                <a:solidFill>
                  <a:schemeClr val="accent6"/>
                </a:solidFill>
                <a:highlight>
                  <a:srgbClr val="FFFFFF"/>
                </a:highlight>
                <a:latin typeface="Calibri" panose="020F0502020204030204" pitchFamily="34" charset="0"/>
                <a:ea typeface="Roboto"/>
                <a:cs typeface="Calibri" panose="020F0502020204030204" pitchFamily="34" charset="0"/>
                <a:sym typeface="Roboto"/>
              </a:rPr>
              <a:t>app </a:t>
            </a:r>
          </a:p>
          <a:p>
            <a:pPr lvl="0" algn="l" rtl="0">
              <a:lnSpc>
                <a:spcPct val="130000"/>
              </a:lnSpc>
              <a:spcBef>
                <a:spcPts val="0"/>
              </a:spcBef>
              <a:spcAft>
                <a:spcPts val="0"/>
              </a:spcAft>
              <a:buClr>
                <a:schemeClr val="accent6"/>
              </a:buClr>
              <a:buSzPct val="100000"/>
              <a:buFont typeface="Arial" panose="020B0604020202020204" pitchFamily="34" charset="0"/>
              <a:buChar char="•"/>
            </a:pPr>
            <a:r>
              <a:rPr lang="en-US" sz="2400" dirty="0" smtClean="0">
                <a:solidFill>
                  <a:schemeClr val="accent6"/>
                </a:solidFill>
                <a:highlight>
                  <a:srgbClr val="FFFFFF"/>
                </a:highlight>
                <a:latin typeface="Calibri" panose="020F0502020204030204" pitchFamily="34" charset="0"/>
                <a:ea typeface="Roboto"/>
                <a:cs typeface="Calibri" panose="020F0502020204030204" pitchFamily="34" charset="0"/>
                <a:sym typeface="Roboto"/>
              </a:rPr>
              <a:t>Secure </a:t>
            </a:r>
            <a:r>
              <a:rPr lang="en-US" sz="2400" dirty="0">
                <a:solidFill>
                  <a:schemeClr val="accent6"/>
                </a:solidFill>
                <a:highlight>
                  <a:srgbClr val="FFFFFF"/>
                </a:highlight>
                <a:latin typeface="Calibri" panose="020F0502020204030204" pitchFamily="34" charset="0"/>
                <a:ea typeface="Roboto"/>
                <a:cs typeface="Calibri" panose="020F0502020204030204" pitchFamily="34" charset="0"/>
                <a:sym typeface="Roboto"/>
              </a:rPr>
              <a:t>messaging and live video </a:t>
            </a:r>
            <a:r>
              <a:rPr lang="en-US" sz="2400" dirty="0" smtClean="0">
                <a:solidFill>
                  <a:schemeClr val="accent6"/>
                </a:solidFill>
                <a:highlight>
                  <a:srgbClr val="FFFFFF"/>
                </a:highlight>
                <a:latin typeface="Calibri" panose="020F0502020204030204" pitchFamily="34" charset="0"/>
                <a:ea typeface="Roboto"/>
                <a:cs typeface="Calibri" panose="020F0502020204030204" pitchFamily="34" charset="0"/>
                <a:sym typeface="Roboto"/>
              </a:rPr>
              <a:t>sessions</a:t>
            </a:r>
            <a:endParaRPr sz="2400" dirty="0">
              <a:solidFill>
                <a:schemeClr val="accent6"/>
              </a:solidFill>
              <a:latin typeface="Calibri" panose="020F0502020204030204" pitchFamily="34" charset="0"/>
              <a:cs typeface="Calibri" panose="020F0502020204030204" pitchFamily="34" charset="0"/>
            </a:endParaRPr>
          </a:p>
        </p:txBody>
      </p:sp>
      <p:sp>
        <p:nvSpPr>
          <p:cNvPr id="2" name="Rectangle 1"/>
          <p:cNvSpPr/>
          <p:nvPr/>
        </p:nvSpPr>
        <p:spPr>
          <a:xfrm>
            <a:off x="448475" y="521402"/>
            <a:ext cx="2589170" cy="646331"/>
          </a:xfrm>
          <a:prstGeom prst="rect">
            <a:avLst/>
          </a:prstGeom>
        </p:spPr>
        <p:txBody>
          <a:bodyPr wrap="none">
            <a:spAutoFit/>
          </a:bodyPr>
          <a:lstStyle/>
          <a:p>
            <a:r>
              <a:rPr lang="en-US" sz="3600" dirty="0" smtClean="0">
                <a:solidFill>
                  <a:schemeClr val="accent2"/>
                </a:solidFill>
                <a:latin typeface="Cambria" panose="02040503050406030204" pitchFamily="18" charset="0"/>
                <a:ea typeface="Cambria" panose="02040503050406030204" pitchFamily="18" charset="0"/>
                <a:cs typeface="Calibri" panose="020F0502020204030204" pitchFamily="34" charset="0"/>
                <a:sym typeface="Cambria Math"/>
              </a:rPr>
              <a:t>TALKSPACE</a:t>
            </a:r>
            <a:endParaRPr lang="en-US" sz="3600" dirty="0">
              <a:solidFill>
                <a:schemeClr val="accent2"/>
              </a:solidFill>
              <a:latin typeface="Cambria" panose="02040503050406030204" pitchFamily="18" charset="0"/>
              <a:ea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body" idx="1"/>
          </p:nvPr>
        </p:nvSpPr>
        <p:spPr/>
        <p:txBody>
          <a:bodyPr/>
          <a:lstStyle/>
          <a:p>
            <a:pPr lvl="0"/>
            <a:r>
              <a:rPr lang="en-US" smtClean="0"/>
              <a:t>TAKE ACTION</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741485" y="540774"/>
            <a:ext cx="10515600" cy="8409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4"/>
              </a:buClr>
              <a:buSzPts val="4400"/>
              <a:buFont typeface="Arial"/>
              <a:buNone/>
            </a:pPr>
            <a:r>
              <a:rPr lang="en-US" sz="3600" smtClean="0">
                <a:solidFill>
                  <a:schemeClr val="accent2"/>
                </a:solidFill>
              </a:rPr>
              <a:t>EXPECTATIONS</a:t>
            </a:r>
            <a:endParaRPr lang="en-US" sz="3600" dirty="0">
              <a:solidFill>
                <a:schemeClr val="accent2"/>
              </a:solidFill>
            </a:endParaRPr>
          </a:p>
        </p:txBody>
      </p:sp>
      <p:sp>
        <p:nvSpPr>
          <p:cNvPr id="210" name="Google Shape;210;p28"/>
          <p:cNvSpPr txBox="1">
            <a:spLocks noGrp="1"/>
          </p:cNvSpPr>
          <p:nvPr>
            <p:ph type="body" idx="1"/>
          </p:nvPr>
        </p:nvSpPr>
        <p:spPr>
          <a:xfrm>
            <a:off x="741485" y="1306924"/>
            <a:ext cx="10515600" cy="5186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600" b="1" dirty="0" smtClean="0">
                <a:solidFill>
                  <a:schemeClr val="accent6"/>
                </a:solidFill>
              </a:rPr>
              <a:t>Chapters and Associations:</a:t>
            </a:r>
          </a:p>
          <a:p>
            <a:pPr marL="0" lvl="0" indent="0" algn="l" rtl="0">
              <a:lnSpc>
                <a:spcPct val="100000"/>
              </a:lnSpc>
              <a:spcBef>
                <a:spcPts val="0"/>
              </a:spcBef>
              <a:spcAft>
                <a:spcPts val="0"/>
              </a:spcAft>
              <a:buClr>
                <a:schemeClr val="dk1"/>
              </a:buClr>
              <a:buSzPts val="1100"/>
              <a:buFont typeface="Arial"/>
              <a:buNone/>
            </a:pPr>
            <a:endParaRPr sz="2600" b="1" dirty="0" smtClean="0">
              <a:solidFill>
                <a:schemeClr val="accent1"/>
              </a:solidFill>
            </a:endParaRPr>
          </a:p>
          <a:p>
            <a:pPr marL="457200" lvl="0" indent="-374650" algn="l" rtl="0">
              <a:lnSpc>
                <a:spcPct val="130000"/>
              </a:lnSpc>
              <a:spcBef>
                <a:spcPts val="0"/>
              </a:spcBef>
              <a:spcAft>
                <a:spcPts val="0"/>
              </a:spcAft>
              <a:buClr>
                <a:schemeClr val="dk2"/>
              </a:buClr>
              <a:buSzPts val="2300"/>
              <a:buChar char="•"/>
            </a:pPr>
            <a:r>
              <a:rPr lang="en-US" sz="2000" b="1" dirty="0" smtClean="0">
                <a:solidFill>
                  <a:schemeClr val="dk2"/>
                </a:solidFill>
              </a:rPr>
              <a:t>Fundraise for a mental health and well-being partner and the Kappa Foundation</a:t>
            </a:r>
            <a:endParaRPr sz="2000" dirty="0" smtClean="0">
              <a:solidFill>
                <a:schemeClr val="dk2"/>
              </a:solidFill>
            </a:endParaRPr>
          </a:p>
          <a:p>
            <a:pPr marL="914400" lvl="1" indent="-374650" algn="l" rtl="0">
              <a:lnSpc>
                <a:spcPct val="130000"/>
              </a:lnSpc>
              <a:spcBef>
                <a:spcPts val="0"/>
              </a:spcBef>
              <a:spcAft>
                <a:spcPts val="0"/>
              </a:spcAft>
              <a:buClr>
                <a:schemeClr val="dk2"/>
              </a:buClr>
              <a:buSzPts val="2300"/>
              <a:buChar char="•"/>
            </a:pPr>
            <a:r>
              <a:rPr lang="en-US" sz="2000" dirty="0" smtClean="0">
                <a:solidFill>
                  <a:schemeClr val="dk2"/>
                </a:solidFill>
              </a:rPr>
              <a:t>One or more fundraising events per year</a:t>
            </a:r>
            <a:endParaRPr sz="2000" dirty="0" smtClean="0">
              <a:solidFill>
                <a:schemeClr val="dk2"/>
              </a:solidFill>
            </a:endParaRPr>
          </a:p>
          <a:p>
            <a:pPr marL="914400" lvl="1" indent="-374650" algn="l" rtl="0">
              <a:lnSpc>
                <a:spcPct val="130000"/>
              </a:lnSpc>
              <a:spcBef>
                <a:spcPts val="0"/>
              </a:spcBef>
              <a:spcAft>
                <a:spcPts val="0"/>
              </a:spcAft>
              <a:buClr>
                <a:schemeClr val="dk2"/>
              </a:buClr>
              <a:buSzPts val="2300"/>
              <a:buChar char="•"/>
            </a:pPr>
            <a:r>
              <a:rPr lang="en-US" sz="2000" dirty="0" smtClean="0">
                <a:solidFill>
                  <a:schemeClr val="dk2"/>
                </a:solidFill>
              </a:rPr>
              <a:t>Associations may hold collections</a:t>
            </a:r>
            <a:endParaRPr sz="2000" dirty="0" smtClean="0">
              <a:solidFill>
                <a:schemeClr val="dk2"/>
              </a:solidFill>
            </a:endParaRPr>
          </a:p>
          <a:p>
            <a:pPr marL="457200" lvl="0" indent="-374650" algn="l" rtl="0">
              <a:lnSpc>
                <a:spcPct val="130000"/>
              </a:lnSpc>
              <a:spcBef>
                <a:spcPts val="0"/>
              </a:spcBef>
              <a:spcAft>
                <a:spcPts val="0"/>
              </a:spcAft>
              <a:buClr>
                <a:schemeClr val="dk2"/>
              </a:buClr>
              <a:buSzPts val="2300"/>
              <a:buChar char="•"/>
            </a:pPr>
            <a:r>
              <a:rPr lang="en-US" sz="2000" b="1" dirty="0" smtClean="0">
                <a:solidFill>
                  <a:schemeClr val="dk2"/>
                </a:solidFill>
              </a:rPr>
              <a:t>Offer at least one service focused opportunity per year</a:t>
            </a:r>
            <a:endParaRPr sz="2000" b="1" dirty="0" smtClean="0">
              <a:solidFill>
                <a:schemeClr val="dk2"/>
              </a:solidFill>
            </a:endParaRPr>
          </a:p>
          <a:p>
            <a:pPr marL="914400" lvl="1" indent="-374650" algn="l" rtl="0">
              <a:lnSpc>
                <a:spcPct val="130000"/>
              </a:lnSpc>
              <a:spcBef>
                <a:spcPts val="0"/>
              </a:spcBef>
              <a:spcAft>
                <a:spcPts val="0"/>
              </a:spcAft>
              <a:buClr>
                <a:schemeClr val="dk2"/>
              </a:buClr>
              <a:buSzPts val="2300"/>
              <a:buChar char="•"/>
            </a:pPr>
            <a:r>
              <a:rPr lang="en-US" sz="2000" dirty="0" smtClean="0">
                <a:solidFill>
                  <a:schemeClr val="dk2"/>
                </a:solidFill>
              </a:rPr>
              <a:t>Focus on service for mental health and well-being partners</a:t>
            </a:r>
            <a:endParaRPr sz="2000" b="1" dirty="0" smtClean="0">
              <a:solidFill>
                <a:schemeClr val="dk2"/>
              </a:solidFill>
            </a:endParaRPr>
          </a:p>
          <a:p>
            <a:pPr marL="457200" lvl="0" indent="-374650" algn="l" rtl="0">
              <a:lnSpc>
                <a:spcPct val="130000"/>
              </a:lnSpc>
              <a:spcBef>
                <a:spcPts val="0"/>
              </a:spcBef>
              <a:spcAft>
                <a:spcPts val="0"/>
              </a:spcAft>
              <a:buClr>
                <a:schemeClr val="dk2"/>
              </a:buClr>
              <a:buSzPts val="2300"/>
              <a:buChar char="•"/>
            </a:pPr>
            <a:r>
              <a:rPr lang="en-US" sz="2000" b="1" dirty="0" smtClean="0">
                <a:solidFill>
                  <a:schemeClr val="dk2"/>
                </a:solidFill>
              </a:rPr>
              <a:t>Use approved donation collection platforms (e.g., CrowdChange and Billhighway Give)</a:t>
            </a:r>
            <a:endParaRPr sz="2000" b="1" dirty="0" smtClean="0">
              <a:solidFill>
                <a:schemeClr val="dk2"/>
              </a:solidFill>
            </a:endParaRPr>
          </a:p>
          <a:p>
            <a:pPr marL="457200" lvl="0" indent="-374650" algn="l" rtl="0">
              <a:lnSpc>
                <a:spcPct val="130000"/>
              </a:lnSpc>
              <a:spcBef>
                <a:spcPts val="0"/>
              </a:spcBef>
              <a:spcAft>
                <a:spcPts val="0"/>
              </a:spcAft>
              <a:buClr>
                <a:schemeClr val="dk2"/>
              </a:buClr>
              <a:buSzPts val="2300"/>
              <a:buChar char="•"/>
            </a:pPr>
            <a:r>
              <a:rPr lang="en-US" sz="2000" b="1" dirty="0" smtClean="0">
                <a:solidFill>
                  <a:schemeClr val="dk2"/>
                </a:solidFill>
              </a:rPr>
              <a:t>Donate funds following the </a:t>
            </a:r>
            <a:r>
              <a:rPr lang="en-US" sz="2000" b="1" i="1" dirty="0" smtClean="0">
                <a:solidFill>
                  <a:schemeClr val="dk2"/>
                </a:solidFill>
              </a:rPr>
              <a:t>suggested</a:t>
            </a:r>
            <a:r>
              <a:rPr lang="en-US" sz="2000" b="1" dirty="0" smtClean="0">
                <a:solidFill>
                  <a:schemeClr val="dk2"/>
                </a:solidFill>
              </a:rPr>
              <a:t> 50%-25%-25% mix annually</a:t>
            </a:r>
            <a:endParaRPr sz="2000" b="1" dirty="0">
              <a:solidFill>
                <a:schemeClr val="dk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723901" y="614948"/>
            <a:ext cx="10515600" cy="76999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smtClean="0"/>
              <a:t>SAMPLE ACTIVITIES</a:t>
            </a:r>
            <a:endParaRPr lang="en-US" sz="3600" dirty="0"/>
          </a:p>
        </p:txBody>
      </p:sp>
      <p:sp>
        <p:nvSpPr>
          <p:cNvPr id="217" name="Google Shape;217;p29"/>
          <p:cNvSpPr txBox="1">
            <a:spLocks noGrp="1"/>
          </p:cNvSpPr>
          <p:nvPr>
            <p:ph type="body" idx="1"/>
          </p:nvPr>
        </p:nvSpPr>
        <p:spPr>
          <a:xfrm>
            <a:off x="723901" y="1389488"/>
            <a:ext cx="8842131" cy="4989300"/>
          </a:xfrm>
          <a:prstGeom prst="rect">
            <a:avLst/>
          </a:prstGeom>
        </p:spPr>
        <p:txBody>
          <a:bodyPr spcFirstLastPara="1" wrap="square" lIns="91425" tIns="45700" rIns="91425" bIns="45700" anchor="t" anchorCtr="0">
            <a:noAutofit/>
          </a:bodyPr>
          <a:lstStyle/>
          <a:p>
            <a:pPr indent="-355600">
              <a:lnSpc>
                <a:spcPct val="130000"/>
              </a:lnSpc>
              <a:spcBef>
                <a:spcPts val="0"/>
              </a:spcBef>
              <a:buClr>
                <a:schemeClr val="dk2"/>
              </a:buClr>
              <a:buSzPts val="2000"/>
            </a:pPr>
            <a:r>
              <a:rPr lang="en-US" sz="2000" dirty="0" smtClean="0">
                <a:solidFill>
                  <a:schemeClr val="dk2"/>
                </a:solidFill>
                <a:highlight>
                  <a:srgbClr val="FFFFFF"/>
                </a:highlight>
              </a:rPr>
              <a:t>Work with a mental health and well-being partner to volunteer during their 5k run/walk. Fielding a Kappa team to participate in a partner’s walk is also a great way to fundraise.</a:t>
            </a:r>
            <a:endParaRPr sz="2000" dirty="0" smtClean="0">
              <a:solidFill>
                <a:schemeClr val="dk2"/>
              </a:solidFill>
              <a:highlight>
                <a:srgbClr val="FFFFFF"/>
              </a:highlight>
            </a:endParaRPr>
          </a:p>
          <a:p>
            <a:pPr lvl="0" indent="-355600">
              <a:lnSpc>
                <a:spcPct val="130000"/>
              </a:lnSpc>
              <a:spcBef>
                <a:spcPts val="0"/>
              </a:spcBef>
              <a:buClr>
                <a:schemeClr val="dk2"/>
              </a:buClr>
              <a:buSzPts val="2000"/>
            </a:pPr>
            <a:r>
              <a:rPr lang="en-US" sz="2000" dirty="0" smtClean="0">
                <a:solidFill>
                  <a:schemeClr val="dk2"/>
                </a:solidFill>
                <a:highlight>
                  <a:srgbClr val="FFFFFF"/>
                </a:highlight>
              </a:rPr>
              <a:t>Be a special events volunteer at a local NEDA chapter event.</a:t>
            </a:r>
            <a:endParaRPr sz="2000" dirty="0" smtClean="0">
              <a:solidFill>
                <a:schemeClr val="dk2"/>
              </a:solidFill>
              <a:highlight>
                <a:srgbClr val="FFFFFF"/>
              </a:highlight>
            </a:endParaRPr>
          </a:p>
          <a:p>
            <a:pPr lvl="0" indent="-355600">
              <a:lnSpc>
                <a:spcPct val="130000"/>
              </a:lnSpc>
              <a:spcBef>
                <a:spcPts val="0"/>
              </a:spcBef>
              <a:buClr>
                <a:schemeClr val="dk2"/>
              </a:buClr>
              <a:buSzPts val="2000"/>
            </a:pPr>
            <a:r>
              <a:rPr lang="en-US" sz="2000" dirty="0" smtClean="0">
                <a:solidFill>
                  <a:schemeClr val="dk2"/>
                </a:solidFill>
                <a:highlight>
                  <a:srgbClr val="FFFFFF"/>
                </a:highlight>
              </a:rPr>
              <a:t>Host an Active Minds Send Silence Packing experience on a local campus or in your community. </a:t>
            </a:r>
            <a:endParaRPr sz="2000" dirty="0" smtClean="0">
              <a:solidFill>
                <a:schemeClr val="dk2"/>
              </a:solidFill>
              <a:highlight>
                <a:srgbClr val="FFFFFF"/>
              </a:highlight>
            </a:endParaRPr>
          </a:p>
          <a:p>
            <a:pPr lvl="0" indent="-355600">
              <a:lnSpc>
                <a:spcPct val="130000"/>
              </a:lnSpc>
              <a:spcBef>
                <a:spcPts val="0"/>
              </a:spcBef>
              <a:buClr>
                <a:schemeClr val="dk2"/>
              </a:buClr>
              <a:buSzPts val="2000"/>
            </a:pPr>
            <a:r>
              <a:rPr lang="en-US" sz="2000" dirty="0" smtClean="0">
                <a:solidFill>
                  <a:schemeClr val="dk2"/>
                </a:solidFill>
                <a:highlight>
                  <a:srgbClr val="FFFFFF"/>
                </a:highlight>
              </a:rPr>
              <a:t>Host a viewing of the Jed Foundation “Seize the Awkward” documentary on a local school campus.</a:t>
            </a:r>
            <a:endParaRPr sz="2000" dirty="0">
              <a:solidFill>
                <a:schemeClr val="dk2"/>
              </a:solidFill>
              <a:highlight>
                <a:srgbClr val="FFFFFF"/>
              </a:highligh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644769" y="616666"/>
            <a:ext cx="10515600" cy="74897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smtClean="0"/>
              <a:t>SAMPLE ACTIVITIES, CONTINUED</a:t>
            </a:r>
            <a:endParaRPr lang="en-US" sz="3600" dirty="0"/>
          </a:p>
        </p:txBody>
      </p:sp>
      <p:sp>
        <p:nvSpPr>
          <p:cNvPr id="217" name="Google Shape;217;p29"/>
          <p:cNvSpPr txBox="1">
            <a:spLocks noGrp="1"/>
          </p:cNvSpPr>
          <p:nvPr>
            <p:ph type="body" idx="1"/>
          </p:nvPr>
        </p:nvSpPr>
        <p:spPr>
          <a:xfrm>
            <a:off x="644769" y="1365638"/>
            <a:ext cx="9493469" cy="4989300"/>
          </a:xfrm>
          <a:prstGeom prst="rect">
            <a:avLst/>
          </a:prstGeom>
        </p:spPr>
        <p:txBody>
          <a:bodyPr spcFirstLastPara="1" wrap="square" lIns="91425" tIns="45700" rIns="91425" bIns="45700" anchor="t" anchorCtr="0">
            <a:noAutofit/>
          </a:bodyPr>
          <a:lstStyle/>
          <a:p>
            <a:pPr lvl="0" indent="-355600">
              <a:lnSpc>
                <a:spcPct val="130000"/>
              </a:lnSpc>
              <a:spcBef>
                <a:spcPts val="0"/>
              </a:spcBef>
              <a:buClr>
                <a:schemeClr val="dk2"/>
              </a:buClr>
              <a:buSzPts val="2000"/>
            </a:pPr>
            <a:r>
              <a:rPr lang="en-US" sz="2000" dirty="0" smtClean="0">
                <a:solidFill>
                  <a:schemeClr val="dk2"/>
                </a:solidFill>
                <a:highlight>
                  <a:srgbClr val="FFFFFF"/>
                </a:highlight>
              </a:rPr>
              <a:t>Invite </a:t>
            </a:r>
            <a:r>
              <a:rPr lang="en-US" sz="2000" dirty="0">
                <a:solidFill>
                  <a:schemeClr val="dk2"/>
                </a:solidFill>
                <a:highlight>
                  <a:srgbClr val="FFFFFF"/>
                </a:highlight>
              </a:rPr>
              <a:t>an artistic Kappa to lead a craft or art project online or in person. Request attendees to contribute what they would have spent on a similar class. This same general idea could be applied to yoga classes, baking tutorials, or a financial management seminar.</a:t>
            </a:r>
            <a:endParaRPr sz="2000" dirty="0">
              <a:solidFill>
                <a:schemeClr val="dk2"/>
              </a:solidFill>
              <a:highlight>
                <a:srgbClr val="FFFFFF"/>
              </a:highlight>
            </a:endParaRPr>
          </a:p>
          <a:p>
            <a:pPr lvl="0" indent="-355600">
              <a:lnSpc>
                <a:spcPct val="130000"/>
              </a:lnSpc>
              <a:spcBef>
                <a:spcPts val="0"/>
              </a:spcBef>
              <a:buClr>
                <a:schemeClr val="dk2"/>
              </a:buClr>
              <a:buSzPts val="2000"/>
            </a:pPr>
            <a:r>
              <a:rPr lang="en-US" sz="2000" dirty="0">
                <a:solidFill>
                  <a:schemeClr val="dk2"/>
                </a:solidFill>
                <a:highlight>
                  <a:srgbClr val="FFFFFF"/>
                </a:highlight>
              </a:rPr>
              <a:t>Hold a “Thanks A Latte” fundraiser for the Kappa Foundation within the chapter or association. Ask your members to donate the money they would have spent on treats like coffee drinks to the Kappa Foundation instead during a two-week campaign.</a:t>
            </a:r>
            <a:endParaRPr sz="2000" dirty="0">
              <a:solidFill>
                <a:schemeClr val="dk2"/>
              </a:solidFill>
              <a:highlight>
                <a:srgbClr val="FFFFFF"/>
              </a:highlight>
            </a:endParaRPr>
          </a:p>
          <a:p>
            <a:pPr lvl="0" indent="-355600">
              <a:lnSpc>
                <a:spcPct val="130000"/>
              </a:lnSpc>
              <a:spcBef>
                <a:spcPts val="0"/>
              </a:spcBef>
              <a:buClr>
                <a:schemeClr val="dk2"/>
              </a:buClr>
              <a:buSzPts val="2000"/>
            </a:pPr>
            <a:r>
              <a:rPr lang="en-US" sz="2000" dirty="0">
                <a:solidFill>
                  <a:schemeClr val="dk2"/>
                </a:solidFill>
                <a:highlight>
                  <a:srgbClr val="FFFFFF"/>
                </a:highlight>
              </a:rPr>
              <a:t>See the </a:t>
            </a:r>
            <a:r>
              <a:rPr lang="en-US" sz="2000" i="1" dirty="0">
                <a:solidFill>
                  <a:schemeClr val="dk2"/>
                </a:solidFill>
                <a:highlight>
                  <a:srgbClr val="FFFFFF"/>
                </a:highlight>
              </a:rPr>
              <a:t>Philanthropy Chairman Leadership </a:t>
            </a:r>
            <a:r>
              <a:rPr lang="en-US" sz="2000" i="1">
                <a:solidFill>
                  <a:schemeClr val="dk2"/>
                </a:solidFill>
                <a:highlight>
                  <a:srgbClr val="FFFFFF"/>
                </a:highlight>
              </a:rPr>
              <a:t>Guide</a:t>
            </a:r>
            <a:r>
              <a:rPr lang="en-US" sz="2000">
                <a:solidFill>
                  <a:schemeClr val="dk2"/>
                </a:solidFill>
                <a:highlight>
                  <a:srgbClr val="FFFFFF"/>
                </a:highlight>
              </a:rPr>
              <a:t>/</a:t>
            </a:r>
            <a:r>
              <a:rPr lang="en-US" sz="2000" i="1">
                <a:solidFill>
                  <a:schemeClr val="dk2"/>
                </a:solidFill>
                <a:highlight>
                  <a:srgbClr val="FFFFFF"/>
                </a:highlight>
              </a:rPr>
              <a:t>Philanthropy </a:t>
            </a:r>
            <a:r>
              <a:rPr lang="en-US" sz="2000" i="1" smtClean="0">
                <a:solidFill>
                  <a:schemeClr val="dk2"/>
                </a:solidFill>
                <a:highlight>
                  <a:srgbClr val="FFFFFF"/>
                </a:highlight>
              </a:rPr>
              <a:t>Manual </a:t>
            </a:r>
            <a:r>
              <a:rPr lang="en-US" sz="2000" dirty="0">
                <a:solidFill>
                  <a:schemeClr val="dk2"/>
                </a:solidFill>
                <a:highlight>
                  <a:srgbClr val="FFFFFF"/>
                </a:highlight>
              </a:rPr>
              <a:t>or the </a:t>
            </a:r>
            <a:r>
              <a:rPr lang="en-US" sz="2000" i="1" dirty="0">
                <a:solidFill>
                  <a:schemeClr val="dk2"/>
                </a:solidFill>
                <a:highlight>
                  <a:srgbClr val="FFFFFF"/>
                </a:highlight>
              </a:rPr>
              <a:t>Alumnae Association Officer Manual </a:t>
            </a:r>
            <a:r>
              <a:rPr lang="en-US" sz="2000" dirty="0">
                <a:solidFill>
                  <a:schemeClr val="dk2"/>
                </a:solidFill>
                <a:highlight>
                  <a:srgbClr val="FFFFFF"/>
                </a:highlight>
              </a:rPr>
              <a:t>for more </a:t>
            </a:r>
            <a:r>
              <a:rPr lang="en-US" sz="2000" dirty="0" smtClean="0">
                <a:solidFill>
                  <a:schemeClr val="dk2"/>
                </a:solidFill>
                <a:highlight>
                  <a:srgbClr val="FFFFFF"/>
                </a:highlight>
              </a:rPr>
              <a:t>ideas.</a:t>
            </a:r>
            <a:endParaRPr sz="2000" dirty="0">
              <a:solidFill>
                <a:schemeClr val="dk2"/>
              </a:solidFill>
              <a:highlight>
                <a:srgbClr val="FFFFFF"/>
              </a:highlight>
            </a:endParaRPr>
          </a:p>
        </p:txBody>
      </p:sp>
    </p:spTree>
    <p:extLst>
      <p:ext uri="{BB962C8B-B14F-4D97-AF65-F5344CB8AC3E}">
        <p14:creationId xmlns:p14="http://schemas.microsoft.com/office/powerpoint/2010/main" val="575113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body" idx="1"/>
          </p:nvPr>
        </p:nvSpPr>
        <p:spPr>
          <a:xfrm>
            <a:off x="1230923" y="1921009"/>
            <a:ext cx="5474678" cy="284017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solidFill>
                  <a:schemeClr val="bg2"/>
                </a:solidFill>
                <a:latin typeface="Calibri" panose="020F0502020204030204" pitchFamily="34" charset="0"/>
                <a:cs typeface="Calibri" panose="020F0502020204030204" pitchFamily="34" charset="0"/>
              </a:rPr>
              <a:t>Your participation is essential to create meaningful change. </a:t>
            </a:r>
            <a:endParaRPr sz="2800" dirty="0">
              <a:solidFill>
                <a:schemeClr val="bg2"/>
              </a:solidFill>
              <a:latin typeface="Calibri" panose="020F0502020204030204" pitchFamily="34" charset="0"/>
              <a:cs typeface="Calibri" panose="020F0502020204030204" pitchFamily="34" charset="0"/>
            </a:endParaRPr>
          </a:p>
          <a:p>
            <a:pPr marL="0" lvl="0" indent="0" algn="l" rtl="0">
              <a:spcBef>
                <a:spcPts val="1200"/>
              </a:spcBef>
              <a:spcAft>
                <a:spcPts val="0"/>
              </a:spcAft>
              <a:buNone/>
            </a:pPr>
            <a:endParaRPr sz="2800" dirty="0">
              <a:solidFill>
                <a:schemeClr val="bg2"/>
              </a:solidFill>
              <a:latin typeface="Calibri" panose="020F0502020204030204" pitchFamily="34" charset="0"/>
              <a:cs typeface="Calibri" panose="020F0502020204030204" pitchFamily="34" charset="0"/>
            </a:endParaRPr>
          </a:p>
          <a:p>
            <a:pPr marL="0" lvl="0" indent="0" algn="l" rtl="0">
              <a:spcBef>
                <a:spcPts val="1200"/>
              </a:spcBef>
              <a:spcAft>
                <a:spcPts val="1200"/>
              </a:spcAft>
              <a:buNone/>
            </a:pPr>
            <a:r>
              <a:rPr lang="en-US" sz="2800" dirty="0">
                <a:solidFill>
                  <a:schemeClr val="bg2"/>
                </a:solidFill>
                <a:latin typeface="Calibri" panose="020F0502020204030204" pitchFamily="34" charset="0"/>
                <a:cs typeface="Calibri" panose="020F0502020204030204" pitchFamily="34" charset="0"/>
              </a:rPr>
              <a:t>Thank you for uniting with us to become powerful advocates for mental health and well-being.</a:t>
            </a:r>
            <a:endParaRPr sz="2800" dirty="0">
              <a:solidFill>
                <a:schemeClr val="bg2"/>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body" idx="1"/>
          </p:nvPr>
        </p:nvSpPr>
        <p:spPr/>
        <p:txBody>
          <a:bodyPr/>
          <a:lstStyle/>
          <a:p>
            <a:pPr lvl="0"/>
            <a:r>
              <a:rPr lang="en-US" smtClean="0">
                <a:sym typeface="Cambria Math"/>
              </a:rPr>
              <a:t>AGENDA</a:t>
            </a:r>
            <a:endParaRPr lang="en-US"/>
          </a:p>
        </p:txBody>
      </p:sp>
      <p:sp>
        <p:nvSpPr>
          <p:cNvPr id="107" name="Google Shape;107;p17"/>
          <p:cNvSpPr txBox="1">
            <a:spLocks noGrp="1"/>
          </p:cNvSpPr>
          <p:nvPr>
            <p:ph type="body" idx="2"/>
          </p:nvPr>
        </p:nvSpPr>
        <p:spPr/>
        <p:txBody>
          <a:bodyPr/>
          <a:lstStyle/>
          <a:p>
            <a:pPr lvl="0"/>
            <a:r>
              <a:rPr lang="en-US" smtClean="0"/>
              <a:t>01.</a:t>
            </a:r>
            <a:endParaRPr lang="en-US"/>
          </a:p>
        </p:txBody>
      </p:sp>
      <p:sp>
        <p:nvSpPr>
          <p:cNvPr id="108" name="Google Shape;108;p17"/>
          <p:cNvSpPr txBox="1">
            <a:spLocks noGrp="1"/>
          </p:cNvSpPr>
          <p:nvPr>
            <p:ph type="body" idx="3"/>
          </p:nvPr>
        </p:nvSpPr>
        <p:spPr/>
        <p:txBody>
          <a:bodyPr/>
          <a:lstStyle/>
          <a:p>
            <a:pPr lvl="0"/>
            <a:r>
              <a:rPr lang="en-US" smtClean="0"/>
              <a:t>02.</a:t>
            </a:r>
            <a:endParaRPr lang="en-US"/>
          </a:p>
        </p:txBody>
      </p:sp>
      <p:sp>
        <p:nvSpPr>
          <p:cNvPr id="109" name="Google Shape;109;p17"/>
          <p:cNvSpPr txBox="1">
            <a:spLocks noGrp="1"/>
          </p:cNvSpPr>
          <p:nvPr>
            <p:ph type="body" idx="4"/>
          </p:nvPr>
        </p:nvSpPr>
        <p:spPr/>
        <p:txBody>
          <a:bodyPr/>
          <a:lstStyle/>
          <a:p>
            <a:pPr lvl="0"/>
            <a:r>
              <a:rPr lang="en-US" smtClean="0"/>
              <a:t>03.</a:t>
            </a:r>
            <a:endParaRPr lang="en-US"/>
          </a:p>
        </p:txBody>
      </p:sp>
      <p:sp>
        <p:nvSpPr>
          <p:cNvPr id="110" name="Google Shape;110;p17"/>
          <p:cNvSpPr txBox="1">
            <a:spLocks noGrp="1"/>
          </p:cNvSpPr>
          <p:nvPr>
            <p:ph type="body" idx="5"/>
          </p:nvPr>
        </p:nvSpPr>
        <p:spPr/>
        <p:txBody>
          <a:bodyPr/>
          <a:lstStyle/>
          <a:p>
            <a:pPr lvl="0"/>
            <a:r>
              <a:rPr lang="en-US" smtClean="0"/>
              <a:t>04.</a:t>
            </a:r>
            <a:endParaRPr lang="en-US"/>
          </a:p>
        </p:txBody>
      </p:sp>
      <p:sp>
        <p:nvSpPr>
          <p:cNvPr id="111" name="Google Shape;111;p17"/>
          <p:cNvSpPr txBox="1">
            <a:spLocks noGrp="1"/>
          </p:cNvSpPr>
          <p:nvPr>
            <p:ph type="body" idx="6"/>
          </p:nvPr>
        </p:nvSpPr>
        <p:spPr/>
        <p:txBody>
          <a:bodyPr/>
          <a:lstStyle/>
          <a:p>
            <a:pPr lvl="0"/>
            <a:r>
              <a:rPr lang="en-US" dirty="0" smtClean="0"/>
              <a:t>Welcome</a:t>
            </a:r>
          </a:p>
          <a:p>
            <a:pPr lvl="0"/>
            <a:endParaRPr lang="en-US" dirty="0"/>
          </a:p>
        </p:txBody>
      </p:sp>
      <p:sp>
        <p:nvSpPr>
          <p:cNvPr id="112" name="Google Shape;112;p17"/>
          <p:cNvSpPr txBox="1">
            <a:spLocks noGrp="1"/>
          </p:cNvSpPr>
          <p:nvPr>
            <p:ph type="body" idx="7"/>
          </p:nvPr>
        </p:nvSpPr>
        <p:spPr/>
        <p:txBody>
          <a:bodyPr/>
          <a:lstStyle/>
          <a:p>
            <a:pPr lvl="0"/>
            <a:r>
              <a:rPr lang="en-US" smtClean="0"/>
              <a:t>Our New Initiative</a:t>
            </a:r>
            <a:endParaRPr lang="en-US"/>
          </a:p>
        </p:txBody>
      </p:sp>
      <p:sp>
        <p:nvSpPr>
          <p:cNvPr id="113" name="Google Shape;113;p17"/>
          <p:cNvSpPr txBox="1">
            <a:spLocks noGrp="1"/>
          </p:cNvSpPr>
          <p:nvPr>
            <p:ph type="body" idx="8"/>
          </p:nvPr>
        </p:nvSpPr>
        <p:spPr/>
        <p:txBody>
          <a:bodyPr/>
          <a:lstStyle/>
          <a:p>
            <a:pPr lvl="0"/>
            <a:r>
              <a:rPr lang="en-US" smtClean="0"/>
              <a:t>Our Partners</a:t>
            </a:r>
            <a:endParaRPr lang="en-US"/>
          </a:p>
        </p:txBody>
      </p:sp>
      <p:sp>
        <p:nvSpPr>
          <p:cNvPr id="114" name="Google Shape;114;p17"/>
          <p:cNvSpPr txBox="1">
            <a:spLocks noGrp="1"/>
          </p:cNvSpPr>
          <p:nvPr>
            <p:ph type="body" idx="9"/>
          </p:nvPr>
        </p:nvSpPr>
        <p:spPr/>
        <p:txBody>
          <a:bodyPr/>
          <a:lstStyle/>
          <a:p>
            <a:pPr lvl="0"/>
            <a:r>
              <a:rPr lang="en-US" smtClean="0"/>
              <a:t>Take Action </a:t>
            </a:r>
            <a:endParaRPr lang="en-US"/>
          </a:p>
        </p:txBody>
      </p:sp>
      <p:sp>
        <p:nvSpPr>
          <p:cNvPr id="115" name="Google Shape;115;p17"/>
          <p:cNvSpPr txBox="1">
            <a:spLocks noGrp="1"/>
          </p:cNvSpPr>
          <p:nvPr>
            <p:ph type="body" idx="13"/>
          </p:nvPr>
        </p:nvSpPr>
        <p:spPr/>
        <p:txBody>
          <a:bodyPr/>
          <a:lstStyle/>
          <a:p>
            <a:pPr lvl="0"/>
            <a:r>
              <a:rPr lang="en-US" smtClean="0"/>
              <a:t>Video</a:t>
            </a:r>
            <a:endParaRPr lang="en-US"/>
          </a:p>
        </p:txBody>
      </p:sp>
      <p:sp>
        <p:nvSpPr>
          <p:cNvPr id="116" name="Google Shape;116;p17"/>
          <p:cNvSpPr txBox="1">
            <a:spLocks noGrp="1"/>
          </p:cNvSpPr>
          <p:nvPr>
            <p:ph type="body" idx="14"/>
          </p:nvPr>
        </p:nvSpPr>
        <p:spPr/>
        <p:txBody>
          <a:bodyPr/>
          <a:lstStyle/>
          <a:p>
            <a:pPr lvl="0"/>
            <a:r>
              <a:rPr lang="en-US" dirty="0" smtClean="0"/>
              <a:t>Overview, Program Insights</a:t>
            </a:r>
          </a:p>
          <a:p>
            <a:pPr lvl="0"/>
            <a:endParaRPr lang="en-US" dirty="0"/>
          </a:p>
        </p:txBody>
      </p:sp>
      <p:sp>
        <p:nvSpPr>
          <p:cNvPr id="117" name="Google Shape;117;p17"/>
          <p:cNvSpPr txBox="1">
            <a:spLocks noGrp="1"/>
          </p:cNvSpPr>
          <p:nvPr>
            <p:ph type="body" idx="15"/>
          </p:nvPr>
        </p:nvSpPr>
        <p:spPr/>
        <p:txBody>
          <a:bodyPr/>
          <a:lstStyle/>
          <a:p>
            <a:pPr lvl="0"/>
            <a:r>
              <a:rPr lang="en-US" smtClean="0"/>
              <a:t>New Partners, Kappa Foundation</a:t>
            </a:r>
          </a:p>
          <a:p>
            <a:pPr lvl="0"/>
            <a:endParaRPr lang="en-US"/>
          </a:p>
        </p:txBody>
      </p:sp>
      <p:sp>
        <p:nvSpPr>
          <p:cNvPr id="118" name="Google Shape;118;p17"/>
          <p:cNvSpPr txBox="1">
            <a:spLocks noGrp="1"/>
          </p:cNvSpPr>
          <p:nvPr>
            <p:ph type="body" idx="16"/>
          </p:nvPr>
        </p:nvSpPr>
        <p:spPr>
          <a:xfrm>
            <a:off x="7721598" y="5436902"/>
            <a:ext cx="4470401" cy="325652"/>
          </a:xfrm>
        </p:spPr>
        <p:txBody>
          <a:bodyPr/>
          <a:lstStyle/>
          <a:p>
            <a:pPr lvl="0"/>
            <a:r>
              <a:rPr lang="en-US" smtClean="0"/>
              <a:t>Program Expectations and Activities</a:t>
            </a:r>
          </a:p>
          <a:p>
            <a:pPr lvl="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3" name="RsAcRSV9SGE"/>
          <p:cNvPicPr>
            <a:picLocks noRot="1" noChangeAspect="1"/>
          </p:cNvPicPr>
          <p:nvPr>
            <a:videoFile r:link="rId1"/>
          </p:nvPr>
        </p:nvPicPr>
        <p:blipFill>
          <a:blip r:embed="rId4"/>
          <a:stretch>
            <a:fillRect/>
          </a:stretch>
        </p:blipFill>
        <p:spPr>
          <a:xfrm>
            <a:off x="634315" y="252540"/>
            <a:ext cx="10832756" cy="60934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body" idx="1"/>
          </p:nvPr>
        </p:nvSpPr>
        <p:spPr>
          <a:xfrm>
            <a:off x="914400" y="5528568"/>
            <a:ext cx="5917324" cy="523875"/>
          </a:xfrm>
        </p:spPr>
        <p:txBody>
          <a:bodyPr/>
          <a:lstStyle/>
          <a:p>
            <a:pPr lvl="0"/>
            <a:r>
              <a:rPr lang="en-US" dirty="0" smtClean="0"/>
              <a:t>OUR NEW INITIATIVE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a:spLocks noGrp="1"/>
          </p:cNvSpPr>
          <p:nvPr>
            <p:ph type="pic" idx="2"/>
          </p:nvPr>
        </p:nvSpPr>
        <p:spPr>
          <a:xfrm>
            <a:off x="506625" y="1229288"/>
            <a:ext cx="9393513" cy="5197365"/>
          </a:xfrm>
          <a:prstGeom prst="rect">
            <a:avLst/>
          </a:prstGeom>
        </p:spPr>
        <p:txBody>
          <a:bodyPr spcFirstLastPara="1" wrap="square" lIns="91425" tIns="45700" rIns="91425" bIns="45700" anchor="t" anchorCtr="0">
            <a:noAutofit/>
          </a:bodyPr>
          <a:lstStyle/>
          <a:p>
            <a:pPr marL="457200" lvl="0" indent="-368300" algn="l" rtl="0">
              <a:lnSpc>
                <a:spcPct val="130000"/>
              </a:lnSpc>
              <a:spcBef>
                <a:spcPts val="0"/>
              </a:spcBef>
              <a:spcAft>
                <a:spcPts val="0"/>
              </a:spcAft>
              <a:buClr>
                <a:schemeClr val="dk2"/>
              </a:buClr>
              <a:buSzPts val="2200"/>
              <a:buChar char="•"/>
            </a:pPr>
            <a:r>
              <a:rPr lang="en-US" sz="2200" dirty="0" smtClean="0">
                <a:solidFill>
                  <a:schemeClr val="dk2"/>
                </a:solidFill>
              </a:rPr>
              <a:t>Inspired by members like you</a:t>
            </a:r>
            <a:endParaRPr sz="2200" dirty="0" smtClean="0">
              <a:solidFill>
                <a:schemeClr val="dk2"/>
              </a:solidFill>
            </a:endParaRPr>
          </a:p>
          <a:p>
            <a:pPr marL="914400" lvl="1" indent="-368300" algn="l" rtl="0">
              <a:lnSpc>
                <a:spcPct val="130000"/>
              </a:lnSpc>
              <a:spcBef>
                <a:spcPts val="0"/>
              </a:spcBef>
              <a:spcAft>
                <a:spcPts val="0"/>
              </a:spcAft>
              <a:buClr>
                <a:schemeClr val="dk2"/>
              </a:buClr>
              <a:buSzPts val="2200"/>
              <a:buChar char="•"/>
            </a:pPr>
            <a:r>
              <a:rPr lang="en-US" sz="2200" dirty="0" smtClean="0">
                <a:solidFill>
                  <a:schemeClr val="dk2"/>
                </a:solidFill>
              </a:rPr>
              <a:t>Chapter survey results</a:t>
            </a:r>
            <a:endParaRPr sz="2200" dirty="0" smtClean="0">
              <a:solidFill>
                <a:schemeClr val="dk2"/>
              </a:solidFill>
            </a:endParaRPr>
          </a:p>
          <a:p>
            <a:pPr marL="914400" lvl="1" indent="-368300" algn="l" rtl="0">
              <a:lnSpc>
                <a:spcPct val="130000"/>
              </a:lnSpc>
              <a:spcBef>
                <a:spcPts val="0"/>
              </a:spcBef>
              <a:spcAft>
                <a:spcPts val="0"/>
              </a:spcAft>
              <a:buClr>
                <a:schemeClr val="dk2"/>
              </a:buClr>
              <a:buSzPts val="2200"/>
              <a:buChar char="•"/>
            </a:pPr>
            <a:r>
              <a:rPr lang="en-US" sz="2200" dirty="0" smtClean="0">
                <a:solidFill>
                  <a:schemeClr val="dk2"/>
                </a:solidFill>
              </a:rPr>
              <a:t>Chapters demonstrated their interest by supporting mental health and well-being groups</a:t>
            </a:r>
            <a:endParaRPr sz="2200" dirty="0" smtClean="0">
              <a:solidFill>
                <a:schemeClr val="dk2"/>
              </a:solidFill>
            </a:endParaRPr>
          </a:p>
          <a:p>
            <a:pPr marL="457200" lvl="0" indent="0" algn="l" rtl="0">
              <a:lnSpc>
                <a:spcPct val="130000"/>
              </a:lnSpc>
              <a:spcBef>
                <a:spcPts val="0"/>
              </a:spcBef>
              <a:spcAft>
                <a:spcPts val="0"/>
              </a:spcAft>
              <a:buNone/>
            </a:pPr>
            <a:endParaRPr sz="2200" dirty="0" smtClean="0">
              <a:solidFill>
                <a:schemeClr val="dk2"/>
              </a:solidFill>
            </a:endParaRPr>
          </a:p>
          <a:p>
            <a:pPr marL="457200" lvl="0" indent="-368300" algn="l" rtl="0">
              <a:lnSpc>
                <a:spcPct val="130000"/>
              </a:lnSpc>
              <a:spcBef>
                <a:spcPts val="0"/>
              </a:spcBef>
              <a:spcAft>
                <a:spcPts val="0"/>
              </a:spcAft>
              <a:buClr>
                <a:schemeClr val="dk2"/>
              </a:buClr>
              <a:buSzPts val="2200"/>
              <a:buChar char="•"/>
            </a:pPr>
            <a:r>
              <a:rPr lang="en-US" sz="2200" dirty="0" smtClean="0">
                <a:solidFill>
                  <a:schemeClr val="dk2"/>
                </a:solidFill>
              </a:rPr>
              <a:t>Two years of research</a:t>
            </a:r>
            <a:endParaRPr sz="2200" dirty="0" smtClean="0">
              <a:solidFill>
                <a:schemeClr val="dk2"/>
              </a:solidFill>
            </a:endParaRPr>
          </a:p>
          <a:p>
            <a:pPr marL="914400" lvl="1" indent="-368300" algn="l" rtl="0">
              <a:lnSpc>
                <a:spcPct val="130000"/>
              </a:lnSpc>
              <a:spcBef>
                <a:spcPts val="0"/>
              </a:spcBef>
              <a:spcAft>
                <a:spcPts val="0"/>
              </a:spcAft>
              <a:buClr>
                <a:schemeClr val="dk2"/>
              </a:buClr>
              <a:buSzPts val="2200"/>
              <a:buChar char="•"/>
            </a:pPr>
            <a:r>
              <a:rPr lang="en-US" sz="2200" dirty="0" smtClean="0">
                <a:solidFill>
                  <a:schemeClr val="dk2"/>
                </a:solidFill>
              </a:rPr>
              <a:t>Alumna Advisory Committees</a:t>
            </a:r>
          </a:p>
          <a:p>
            <a:pPr lvl="1" indent="-368300">
              <a:lnSpc>
                <a:spcPct val="130000"/>
              </a:lnSpc>
              <a:spcBef>
                <a:spcPts val="0"/>
              </a:spcBef>
              <a:buClr>
                <a:schemeClr val="dk2"/>
              </a:buClr>
              <a:buSzPts val="2200"/>
            </a:pPr>
            <a:r>
              <a:rPr lang="en-US" sz="2200" dirty="0">
                <a:solidFill>
                  <a:schemeClr val="dk2"/>
                </a:solidFill>
              </a:rPr>
              <a:t>Collegiate Advisory </a:t>
            </a:r>
            <a:r>
              <a:rPr lang="en-US" sz="2200" dirty="0" smtClean="0">
                <a:solidFill>
                  <a:schemeClr val="dk2"/>
                </a:solidFill>
              </a:rPr>
              <a:t>Committee</a:t>
            </a:r>
            <a:endParaRPr sz="2200" dirty="0" smtClean="0">
              <a:solidFill>
                <a:schemeClr val="dk2"/>
              </a:solidFill>
            </a:endParaRPr>
          </a:p>
          <a:p>
            <a:pPr marL="914400" lvl="1" indent="-368300" algn="l" rtl="0">
              <a:lnSpc>
                <a:spcPct val="130000"/>
              </a:lnSpc>
              <a:spcBef>
                <a:spcPts val="0"/>
              </a:spcBef>
              <a:spcAft>
                <a:spcPts val="0"/>
              </a:spcAft>
              <a:buClr>
                <a:schemeClr val="dk2"/>
              </a:buClr>
              <a:buSzPts val="2200"/>
              <a:buChar char="•"/>
            </a:pPr>
            <a:r>
              <a:rPr lang="en-US" sz="2200" dirty="0" smtClean="0">
                <a:solidFill>
                  <a:schemeClr val="dk2"/>
                </a:solidFill>
              </a:rPr>
              <a:t>Data</a:t>
            </a:r>
            <a:endParaRPr sz="2200" dirty="0" smtClean="0">
              <a:solidFill>
                <a:schemeClr val="dk2"/>
              </a:solidFill>
            </a:endParaRPr>
          </a:p>
          <a:p>
            <a:pPr marL="914400" lvl="1" indent="-368300" algn="l" rtl="0">
              <a:lnSpc>
                <a:spcPct val="130000"/>
              </a:lnSpc>
              <a:spcBef>
                <a:spcPts val="0"/>
              </a:spcBef>
              <a:spcAft>
                <a:spcPts val="0"/>
              </a:spcAft>
              <a:buClr>
                <a:schemeClr val="dk2"/>
              </a:buClr>
              <a:buSzPts val="2200"/>
              <a:buChar char="•"/>
            </a:pPr>
            <a:r>
              <a:rPr lang="en-US" sz="2200" dirty="0" smtClean="0">
                <a:solidFill>
                  <a:schemeClr val="dk2"/>
                </a:solidFill>
              </a:rPr>
              <a:t>Conversations, discernment, and synthesis</a:t>
            </a:r>
            <a:endParaRPr sz="2200" dirty="0" smtClean="0">
              <a:solidFill>
                <a:schemeClr val="dk2"/>
              </a:solidFill>
            </a:endParaRPr>
          </a:p>
          <a:p>
            <a:pPr marL="914400" lvl="0" indent="0" algn="l" rtl="0">
              <a:lnSpc>
                <a:spcPct val="130000"/>
              </a:lnSpc>
              <a:spcBef>
                <a:spcPts val="0"/>
              </a:spcBef>
              <a:spcAft>
                <a:spcPts val="0"/>
              </a:spcAft>
              <a:buNone/>
            </a:pPr>
            <a:endParaRPr sz="1800" dirty="0" smtClean="0">
              <a:solidFill>
                <a:schemeClr val="dk2"/>
              </a:solidFill>
            </a:endParaRPr>
          </a:p>
          <a:p>
            <a:pPr marL="0" lvl="0" indent="0" algn="l" rtl="0">
              <a:spcBef>
                <a:spcPts val="1000"/>
              </a:spcBef>
              <a:spcAft>
                <a:spcPts val="0"/>
              </a:spcAft>
              <a:buNone/>
            </a:pPr>
            <a:endParaRPr sz="1800" dirty="0">
              <a:solidFill>
                <a:schemeClr val="dk2"/>
              </a:solidFill>
            </a:endParaRPr>
          </a:p>
        </p:txBody>
      </p:sp>
      <p:sp>
        <p:nvSpPr>
          <p:cNvPr id="138" name="Google Shape;138;p20"/>
          <p:cNvSpPr txBox="1">
            <a:spLocks noGrp="1"/>
          </p:cNvSpPr>
          <p:nvPr>
            <p:ph type="body" idx="1"/>
          </p:nvPr>
        </p:nvSpPr>
        <p:spPr>
          <a:xfrm>
            <a:off x="7525408" y="3520967"/>
            <a:ext cx="4351284" cy="1986454"/>
          </a:xfrm>
          <a:prstGeom prst="rect">
            <a:avLst/>
          </a:prstGeom>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US" sz="2000" dirty="0" smtClean="0">
                <a:solidFill>
                  <a:schemeClr val="accent6"/>
                </a:solidFill>
              </a:rPr>
              <a:t>We believe mental health is a key part of health for every individual, and we are determined to help everyone we serve understand and embrace the role of mental health and well-being in achieving their potential.</a:t>
            </a:r>
            <a:endParaRPr sz="2000" dirty="0">
              <a:solidFill>
                <a:schemeClr val="accent6"/>
              </a:solidFill>
            </a:endParaRPr>
          </a:p>
        </p:txBody>
      </p:sp>
      <p:sp>
        <p:nvSpPr>
          <p:cNvPr id="2" name="Rectangle 1"/>
          <p:cNvSpPr/>
          <p:nvPr/>
        </p:nvSpPr>
        <p:spPr>
          <a:xfrm>
            <a:off x="506625" y="521402"/>
            <a:ext cx="9751472" cy="646331"/>
          </a:xfrm>
          <a:prstGeom prst="rect">
            <a:avLst/>
          </a:prstGeom>
        </p:spPr>
        <p:txBody>
          <a:bodyPr wrap="square">
            <a:spAutoFit/>
          </a:bodyPr>
          <a:lstStyle/>
          <a:p>
            <a:pPr lvl="0">
              <a:spcBef>
                <a:spcPts val="1000"/>
              </a:spcBef>
            </a:pPr>
            <a:r>
              <a:rPr lang="en-US" sz="3600" dirty="0" smtClean="0">
                <a:solidFill>
                  <a:schemeClr val="accent2"/>
                </a:solidFill>
                <a:latin typeface="Cambria" panose="02040503050406030204" pitchFamily="18" charset="0"/>
                <a:ea typeface="Cambria" panose="02040503050406030204" pitchFamily="18" charset="0"/>
              </a:rPr>
              <a:t>WHY MENTAL HEALTH AND WELL-BEING?</a:t>
            </a:r>
            <a:endParaRPr lang="en-US" sz="3600" dirty="0">
              <a:solidFill>
                <a:schemeClr val="accent2"/>
              </a:solidFill>
              <a:latin typeface="Cambria" panose="02040503050406030204" pitchFamily="18" charset="0"/>
              <a:ea typeface="Cambria" panose="0204050305040603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838200" y="365125"/>
            <a:ext cx="10515600" cy="1095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MENTAL HEALTH </a:t>
            </a:r>
            <a:r>
              <a:rPr lang="en-US" sz="3600" dirty="0" smtClean="0"/>
              <a:t>AND </a:t>
            </a:r>
            <a:r>
              <a:rPr lang="en-US" sz="3600" dirty="0"/>
              <a:t>WELL-BEING</a:t>
            </a:r>
            <a:endParaRPr sz="3600" dirty="0"/>
          </a:p>
        </p:txBody>
      </p:sp>
      <p:sp>
        <p:nvSpPr>
          <p:cNvPr id="145" name="Google Shape;145;p21"/>
          <p:cNvSpPr txBox="1">
            <a:spLocks noGrp="1"/>
          </p:cNvSpPr>
          <p:nvPr>
            <p:ph type="body" idx="1"/>
          </p:nvPr>
        </p:nvSpPr>
        <p:spPr>
          <a:xfrm>
            <a:off x="838200" y="1084000"/>
            <a:ext cx="10515600" cy="5376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dirty="0">
                <a:solidFill>
                  <a:schemeClr val="bg2"/>
                </a:solidFill>
              </a:rPr>
              <a:t>Across the Organization</a:t>
            </a:r>
            <a:endParaRPr sz="3200" dirty="0">
              <a:solidFill>
                <a:schemeClr val="bg2"/>
              </a:solidFill>
            </a:endParaRPr>
          </a:p>
          <a:p>
            <a:pPr marL="0" lvl="0" indent="0" algn="l" rtl="0">
              <a:spcBef>
                <a:spcPts val="1000"/>
              </a:spcBef>
              <a:spcAft>
                <a:spcPts val="0"/>
              </a:spcAft>
              <a:buNone/>
            </a:pPr>
            <a:endParaRPr sz="1200" dirty="0">
              <a:solidFill>
                <a:schemeClr val="accent4"/>
              </a:solidFill>
            </a:endParaRPr>
          </a:p>
        </p:txBody>
      </p:sp>
      <p:sp>
        <p:nvSpPr>
          <p:cNvPr id="146" name="Google Shape;146;p21"/>
          <p:cNvSpPr txBox="1"/>
          <p:nvPr/>
        </p:nvSpPr>
        <p:spPr>
          <a:xfrm>
            <a:off x="3139367" y="2040200"/>
            <a:ext cx="6204000" cy="5388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dirty="0">
                <a:solidFill>
                  <a:schemeClr val="bg2"/>
                </a:solidFill>
              </a:rPr>
              <a:t>Mental Health + </a:t>
            </a:r>
            <a:r>
              <a:rPr lang="en-US" sz="1900" dirty="0" smtClean="0">
                <a:solidFill>
                  <a:schemeClr val="bg2"/>
                </a:solidFill>
              </a:rPr>
              <a:t>Well-Being</a:t>
            </a:r>
            <a:endParaRPr sz="1900" dirty="0">
              <a:solidFill>
                <a:schemeClr val="bg2"/>
              </a:solidFill>
            </a:endParaRPr>
          </a:p>
        </p:txBody>
      </p:sp>
      <p:sp>
        <p:nvSpPr>
          <p:cNvPr id="147" name="Google Shape;147;p21"/>
          <p:cNvSpPr txBox="1"/>
          <p:nvPr/>
        </p:nvSpPr>
        <p:spPr>
          <a:xfrm>
            <a:off x="597967" y="3159065"/>
            <a:ext cx="3531900" cy="5388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dirty="0">
                <a:solidFill>
                  <a:schemeClr val="bg2"/>
                </a:solidFill>
              </a:rPr>
              <a:t>Philanthropy</a:t>
            </a:r>
            <a:endParaRPr sz="1900" dirty="0">
              <a:solidFill>
                <a:schemeClr val="bg2"/>
              </a:solidFill>
            </a:endParaRPr>
          </a:p>
        </p:txBody>
      </p:sp>
      <p:sp>
        <p:nvSpPr>
          <p:cNvPr id="148" name="Google Shape;148;p21"/>
          <p:cNvSpPr txBox="1"/>
          <p:nvPr/>
        </p:nvSpPr>
        <p:spPr>
          <a:xfrm>
            <a:off x="7997900" y="3159065"/>
            <a:ext cx="3288900" cy="5388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solidFill>
                  <a:schemeClr val="bg2"/>
                </a:solidFill>
              </a:rPr>
              <a:t>Members</a:t>
            </a:r>
            <a:endParaRPr sz="1900">
              <a:solidFill>
                <a:schemeClr val="bg2"/>
              </a:solidFill>
            </a:endParaRPr>
          </a:p>
        </p:txBody>
      </p:sp>
      <p:sp>
        <p:nvSpPr>
          <p:cNvPr id="149" name="Google Shape;149;p21"/>
          <p:cNvSpPr txBox="1"/>
          <p:nvPr/>
        </p:nvSpPr>
        <p:spPr>
          <a:xfrm>
            <a:off x="392433" y="4184415"/>
            <a:ext cx="1999500" cy="5388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dirty="0">
                <a:solidFill>
                  <a:schemeClr val="bg2"/>
                </a:solidFill>
              </a:rPr>
              <a:t>Fundraise</a:t>
            </a:r>
            <a:endParaRPr sz="1900" dirty="0">
              <a:solidFill>
                <a:schemeClr val="bg2"/>
              </a:solidFill>
            </a:endParaRPr>
          </a:p>
        </p:txBody>
      </p:sp>
      <p:sp>
        <p:nvSpPr>
          <p:cNvPr id="150" name="Google Shape;150;p21"/>
          <p:cNvSpPr txBox="1"/>
          <p:nvPr/>
        </p:nvSpPr>
        <p:spPr>
          <a:xfrm>
            <a:off x="4073700" y="4241369"/>
            <a:ext cx="2261100" cy="5388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solidFill>
                  <a:schemeClr val="bg2"/>
                </a:solidFill>
              </a:rPr>
              <a:t>Service</a:t>
            </a:r>
            <a:endParaRPr sz="1900">
              <a:solidFill>
                <a:schemeClr val="bg2"/>
              </a:solidFill>
            </a:endParaRPr>
          </a:p>
        </p:txBody>
      </p:sp>
      <p:sp>
        <p:nvSpPr>
          <p:cNvPr id="151" name="Google Shape;151;p21"/>
          <p:cNvSpPr txBox="1"/>
          <p:nvPr/>
        </p:nvSpPr>
        <p:spPr>
          <a:xfrm>
            <a:off x="7343867" y="4241369"/>
            <a:ext cx="1999500" cy="5388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dirty="0">
                <a:solidFill>
                  <a:schemeClr val="bg2"/>
                </a:solidFill>
              </a:rPr>
              <a:t>Talkspace</a:t>
            </a:r>
            <a:endParaRPr sz="1900" dirty="0">
              <a:solidFill>
                <a:schemeClr val="bg2"/>
              </a:solidFill>
            </a:endParaRPr>
          </a:p>
        </p:txBody>
      </p:sp>
      <p:sp>
        <p:nvSpPr>
          <p:cNvPr id="152" name="Google Shape;152;p21"/>
          <p:cNvSpPr txBox="1"/>
          <p:nvPr/>
        </p:nvSpPr>
        <p:spPr>
          <a:xfrm>
            <a:off x="9791800" y="4241369"/>
            <a:ext cx="2111700" cy="8310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dirty="0">
                <a:solidFill>
                  <a:schemeClr val="bg2"/>
                </a:solidFill>
              </a:rPr>
              <a:t>Kappa Edge </a:t>
            </a:r>
            <a:r>
              <a:rPr lang="en-US" sz="1900" dirty="0" smtClean="0">
                <a:solidFill>
                  <a:schemeClr val="bg2"/>
                </a:solidFill>
              </a:rPr>
              <a:t>programs</a:t>
            </a:r>
            <a:endParaRPr sz="1900" dirty="0">
              <a:solidFill>
                <a:schemeClr val="bg2"/>
              </a:solidFill>
            </a:endParaRPr>
          </a:p>
        </p:txBody>
      </p:sp>
      <p:sp>
        <p:nvSpPr>
          <p:cNvPr id="153" name="Google Shape;153;p21"/>
          <p:cNvSpPr txBox="1"/>
          <p:nvPr/>
        </p:nvSpPr>
        <p:spPr>
          <a:xfrm>
            <a:off x="243000" y="5315671"/>
            <a:ext cx="1532400" cy="8310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a:solidFill>
                  <a:schemeClr val="bg2"/>
                </a:solidFill>
              </a:rPr>
              <a:t>Kappa Foundation</a:t>
            </a:r>
            <a:endParaRPr sz="1900">
              <a:solidFill>
                <a:schemeClr val="bg2"/>
              </a:solidFill>
            </a:endParaRPr>
          </a:p>
        </p:txBody>
      </p:sp>
      <p:sp>
        <p:nvSpPr>
          <p:cNvPr id="154" name="Google Shape;154;p21"/>
          <p:cNvSpPr txBox="1"/>
          <p:nvPr/>
        </p:nvSpPr>
        <p:spPr>
          <a:xfrm>
            <a:off x="2560067" y="5315671"/>
            <a:ext cx="1419900" cy="14160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dirty="0">
                <a:solidFill>
                  <a:schemeClr val="bg2"/>
                </a:solidFill>
              </a:rPr>
              <a:t>Mental </a:t>
            </a:r>
            <a:r>
              <a:rPr lang="en-US" sz="1900" dirty="0" smtClean="0">
                <a:solidFill>
                  <a:schemeClr val="bg2"/>
                </a:solidFill>
              </a:rPr>
              <a:t>health and </a:t>
            </a:r>
            <a:r>
              <a:rPr lang="en-US" sz="1900" dirty="0">
                <a:solidFill>
                  <a:schemeClr val="bg2"/>
                </a:solidFill>
              </a:rPr>
              <a:t>w</a:t>
            </a:r>
            <a:r>
              <a:rPr lang="en-US" sz="1900" dirty="0" smtClean="0">
                <a:solidFill>
                  <a:schemeClr val="bg2"/>
                </a:solidFill>
              </a:rPr>
              <a:t>ell-being </a:t>
            </a:r>
            <a:endParaRPr sz="1900" dirty="0">
              <a:solidFill>
                <a:schemeClr val="bg2"/>
              </a:solidFill>
            </a:endParaRPr>
          </a:p>
          <a:p>
            <a:pPr marL="0" lvl="0" indent="0" algn="ctr" rtl="0">
              <a:spcBef>
                <a:spcPts val="0"/>
              </a:spcBef>
              <a:spcAft>
                <a:spcPts val="0"/>
              </a:spcAft>
              <a:buNone/>
            </a:pPr>
            <a:r>
              <a:rPr lang="en-US" sz="1900" dirty="0">
                <a:solidFill>
                  <a:schemeClr val="bg2"/>
                </a:solidFill>
              </a:rPr>
              <a:t>p</a:t>
            </a:r>
            <a:r>
              <a:rPr lang="en-US" sz="1900" dirty="0" smtClean="0">
                <a:solidFill>
                  <a:schemeClr val="bg2"/>
                </a:solidFill>
              </a:rPr>
              <a:t>artners</a:t>
            </a:r>
            <a:endParaRPr sz="1900" dirty="0">
              <a:solidFill>
                <a:schemeClr val="bg2"/>
              </a:solidFill>
            </a:endParaRPr>
          </a:p>
        </p:txBody>
      </p:sp>
      <p:sp>
        <p:nvSpPr>
          <p:cNvPr id="155" name="Google Shape;155;p21"/>
          <p:cNvSpPr txBox="1"/>
          <p:nvPr/>
        </p:nvSpPr>
        <p:spPr>
          <a:xfrm>
            <a:off x="4839500" y="5315671"/>
            <a:ext cx="1083900" cy="11235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dirty="0" smtClean="0">
                <a:solidFill>
                  <a:schemeClr val="bg2"/>
                </a:solidFill>
              </a:rPr>
              <a:t>Other service</a:t>
            </a:r>
            <a:endParaRPr sz="1900" dirty="0">
              <a:solidFill>
                <a:schemeClr val="bg2"/>
              </a:solidFill>
            </a:endParaRPr>
          </a:p>
          <a:p>
            <a:pPr marL="0" lvl="0" indent="0" algn="l" rtl="0">
              <a:spcBef>
                <a:spcPts val="0"/>
              </a:spcBef>
              <a:spcAft>
                <a:spcPts val="0"/>
              </a:spcAft>
              <a:buNone/>
            </a:pPr>
            <a:endParaRPr sz="1900" dirty="0">
              <a:solidFill>
                <a:schemeClr val="bg2"/>
              </a:solidFill>
            </a:endParaRPr>
          </a:p>
        </p:txBody>
      </p:sp>
      <p:cxnSp>
        <p:nvCxnSpPr>
          <p:cNvPr id="156" name="Google Shape;156;p21"/>
          <p:cNvCxnSpPr>
            <a:endCxn id="149" idx="0"/>
          </p:cNvCxnSpPr>
          <p:nvPr/>
        </p:nvCxnSpPr>
        <p:spPr>
          <a:xfrm flipH="1">
            <a:off x="1392183" y="3697865"/>
            <a:ext cx="383217" cy="486550"/>
          </a:xfrm>
          <a:prstGeom prst="straightConnector1">
            <a:avLst/>
          </a:prstGeom>
          <a:noFill/>
          <a:ln w="9525" cap="flat" cmpd="sng">
            <a:solidFill>
              <a:schemeClr val="accent1"/>
            </a:solidFill>
            <a:prstDash val="solid"/>
            <a:round/>
            <a:headEnd type="none" w="med" len="med"/>
            <a:tailEnd type="triangle" w="med" len="med"/>
          </a:ln>
        </p:spPr>
      </p:cxnSp>
      <p:cxnSp>
        <p:nvCxnSpPr>
          <p:cNvPr id="157" name="Google Shape;157;p21"/>
          <p:cNvCxnSpPr/>
          <p:nvPr/>
        </p:nvCxnSpPr>
        <p:spPr>
          <a:xfrm>
            <a:off x="3608173" y="3697865"/>
            <a:ext cx="727227" cy="529206"/>
          </a:xfrm>
          <a:prstGeom prst="straightConnector1">
            <a:avLst/>
          </a:prstGeom>
          <a:noFill/>
          <a:ln w="9525" cap="flat" cmpd="sng">
            <a:solidFill>
              <a:schemeClr val="accent1"/>
            </a:solidFill>
            <a:prstDash val="solid"/>
            <a:round/>
            <a:headEnd type="none" w="med" len="med"/>
            <a:tailEnd type="triangle" w="med" len="med"/>
          </a:ln>
        </p:spPr>
      </p:cxnSp>
      <p:cxnSp>
        <p:nvCxnSpPr>
          <p:cNvPr id="158" name="Google Shape;158;p21"/>
          <p:cNvCxnSpPr>
            <a:stCxn id="148" idx="2"/>
          </p:cNvCxnSpPr>
          <p:nvPr/>
        </p:nvCxnSpPr>
        <p:spPr>
          <a:xfrm flipH="1">
            <a:off x="8782850" y="3697865"/>
            <a:ext cx="859500" cy="689700"/>
          </a:xfrm>
          <a:prstGeom prst="straightConnector1">
            <a:avLst/>
          </a:prstGeom>
          <a:noFill/>
          <a:ln w="9525" cap="flat" cmpd="sng">
            <a:solidFill>
              <a:schemeClr val="accent1"/>
            </a:solidFill>
            <a:prstDash val="solid"/>
            <a:round/>
            <a:headEnd type="none" w="med" len="med"/>
            <a:tailEnd type="triangle" w="med" len="med"/>
          </a:ln>
        </p:spPr>
      </p:cxnSp>
      <p:cxnSp>
        <p:nvCxnSpPr>
          <p:cNvPr id="159" name="Google Shape;159;p21"/>
          <p:cNvCxnSpPr>
            <a:stCxn id="148" idx="2"/>
            <a:endCxn id="152" idx="0"/>
          </p:cNvCxnSpPr>
          <p:nvPr/>
        </p:nvCxnSpPr>
        <p:spPr>
          <a:xfrm>
            <a:off x="9642350" y="3697865"/>
            <a:ext cx="1205400" cy="543600"/>
          </a:xfrm>
          <a:prstGeom prst="straightConnector1">
            <a:avLst/>
          </a:prstGeom>
          <a:noFill/>
          <a:ln w="9525" cap="flat" cmpd="sng">
            <a:solidFill>
              <a:schemeClr val="accent1"/>
            </a:solidFill>
            <a:prstDash val="solid"/>
            <a:round/>
            <a:headEnd type="none" w="med" len="med"/>
            <a:tailEnd type="triangle" w="med" len="med"/>
          </a:ln>
        </p:spPr>
      </p:cxnSp>
      <p:cxnSp>
        <p:nvCxnSpPr>
          <p:cNvPr id="160" name="Google Shape;160;p21"/>
          <p:cNvCxnSpPr>
            <a:stCxn id="149" idx="2"/>
            <a:endCxn id="153" idx="0"/>
          </p:cNvCxnSpPr>
          <p:nvPr/>
        </p:nvCxnSpPr>
        <p:spPr>
          <a:xfrm flipH="1">
            <a:off x="1009083" y="4723215"/>
            <a:ext cx="383100" cy="592500"/>
          </a:xfrm>
          <a:prstGeom prst="straightConnector1">
            <a:avLst/>
          </a:prstGeom>
          <a:noFill/>
          <a:ln w="9525" cap="flat" cmpd="sng">
            <a:solidFill>
              <a:schemeClr val="accent1"/>
            </a:solidFill>
            <a:prstDash val="solid"/>
            <a:round/>
            <a:headEnd type="none" w="med" len="med"/>
            <a:tailEnd type="triangle" w="med" len="med"/>
          </a:ln>
        </p:spPr>
      </p:cxnSp>
      <p:cxnSp>
        <p:nvCxnSpPr>
          <p:cNvPr id="161" name="Google Shape;161;p21"/>
          <p:cNvCxnSpPr/>
          <p:nvPr/>
        </p:nvCxnSpPr>
        <p:spPr>
          <a:xfrm flipH="1">
            <a:off x="3419567" y="2579000"/>
            <a:ext cx="1419933" cy="537336"/>
          </a:xfrm>
          <a:prstGeom prst="straightConnector1">
            <a:avLst/>
          </a:prstGeom>
          <a:noFill/>
          <a:ln w="9525" cap="flat" cmpd="sng">
            <a:solidFill>
              <a:schemeClr val="accent1"/>
            </a:solidFill>
            <a:prstDash val="solid"/>
            <a:round/>
            <a:headEnd type="none" w="med" len="med"/>
            <a:tailEnd type="triangle" w="med" len="med"/>
          </a:ln>
        </p:spPr>
      </p:cxnSp>
      <p:cxnSp>
        <p:nvCxnSpPr>
          <p:cNvPr id="162" name="Google Shape;162;p21"/>
          <p:cNvCxnSpPr/>
          <p:nvPr/>
        </p:nvCxnSpPr>
        <p:spPr>
          <a:xfrm>
            <a:off x="7760043" y="2579000"/>
            <a:ext cx="1489924" cy="537336"/>
          </a:xfrm>
          <a:prstGeom prst="straightConnector1">
            <a:avLst/>
          </a:prstGeom>
          <a:noFill/>
          <a:ln w="9525" cap="flat" cmpd="sng">
            <a:solidFill>
              <a:schemeClr val="accent1"/>
            </a:solidFill>
            <a:prstDash val="solid"/>
            <a:round/>
            <a:headEnd type="none" w="med" len="med"/>
            <a:tailEnd type="triangle" w="med" len="med"/>
          </a:ln>
        </p:spPr>
      </p:cxnSp>
      <p:cxnSp>
        <p:nvCxnSpPr>
          <p:cNvPr id="163" name="Google Shape;163;p21"/>
          <p:cNvCxnSpPr>
            <a:stCxn id="149" idx="2"/>
            <a:endCxn id="154" idx="0"/>
          </p:cNvCxnSpPr>
          <p:nvPr/>
        </p:nvCxnSpPr>
        <p:spPr>
          <a:xfrm>
            <a:off x="1392183" y="4723215"/>
            <a:ext cx="1877700" cy="592500"/>
          </a:xfrm>
          <a:prstGeom prst="straightConnector1">
            <a:avLst/>
          </a:prstGeom>
          <a:noFill/>
          <a:ln w="9525" cap="flat" cmpd="sng">
            <a:solidFill>
              <a:schemeClr val="accent1"/>
            </a:solidFill>
            <a:prstDash val="solid"/>
            <a:round/>
            <a:headEnd type="none" w="med" len="med"/>
            <a:tailEnd type="triangle" w="med" len="med"/>
          </a:ln>
        </p:spPr>
      </p:cxnSp>
      <p:cxnSp>
        <p:nvCxnSpPr>
          <p:cNvPr id="164" name="Google Shape;164;p21"/>
          <p:cNvCxnSpPr>
            <a:stCxn id="150" idx="2"/>
            <a:endCxn id="154" idx="0"/>
          </p:cNvCxnSpPr>
          <p:nvPr/>
        </p:nvCxnSpPr>
        <p:spPr>
          <a:xfrm flipH="1">
            <a:off x="3270150" y="4780169"/>
            <a:ext cx="1934100" cy="535500"/>
          </a:xfrm>
          <a:prstGeom prst="straightConnector1">
            <a:avLst/>
          </a:prstGeom>
          <a:noFill/>
          <a:ln w="9525" cap="flat" cmpd="sng">
            <a:solidFill>
              <a:schemeClr val="accent1"/>
            </a:solidFill>
            <a:prstDash val="solid"/>
            <a:round/>
            <a:headEnd type="none" w="med" len="med"/>
            <a:tailEnd type="triangle" w="med" len="med"/>
          </a:ln>
        </p:spPr>
      </p:cxnSp>
      <p:cxnSp>
        <p:nvCxnSpPr>
          <p:cNvPr id="165" name="Google Shape;165;p21"/>
          <p:cNvCxnSpPr>
            <a:stCxn id="150" idx="2"/>
            <a:endCxn id="155" idx="0"/>
          </p:cNvCxnSpPr>
          <p:nvPr/>
        </p:nvCxnSpPr>
        <p:spPr>
          <a:xfrm>
            <a:off x="5204250" y="4780169"/>
            <a:ext cx="177300" cy="535500"/>
          </a:xfrm>
          <a:prstGeom prst="straightConnector1">
            <a:avLst/>
          </a:prstGeom>
          <a:noFill/>
          <a:ln w="9525" cap="flat" cmpd="sng">
            <a:solidFill>
              <a:schemeClr val="accent1"/>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body" idx="1"/>
          </p:nvPr>
        </p:nvSpPr>
        <p:spPr>
          <a:xfrm>
            <a:off x="648700" y="1629103"/>
            <a:ext cx="8379686" cy="4967122"/>
          </a:xfrm>
          <a:prstGeom prst="rect">
            <a:avLst/>
          </a:prstGeom>
        </p:spPr>
        <p:txBody>
          <a:bodyPr spcFirstLastPara="1" wrap="square" lIns="91425" tIns="45700" rIns="91425" bIns="45700" anchor="t" anchorCtr="0">
            <a:noAutofit/>
          </a:bodyPr>
          <a:lstStyle/>
          <a:p>
            <a:pPr marL="0" lvl="0" indent="0" algn="l" rtl="0">
              <a:lnSpc>
                <a:spcPct val="130000"/>
              </a:lnSpc>
              <a:spcAft>
                <a:spcPts val="0"/>
              </a:spcAft>
              <a:buNone/>
            </a:pPr>
            <a:r>
              <a:rPr lang="en-US" sz="1800" dirty="0" smtClean="0">
                <a:solidFill>
                  <a:schemeClr val="bg2"/>
                </a:solidFill>
                <a:latin typeface="Calibri" panose="020F0502020204030204" pitchFamily="34" charset="0"/>
                <a:cs typeface="Calibri" panose="020F0502020204030204" pitchFamily="34" charset="0"/>
              </a:rPr>
              <a:t>Partnerships </a:t>
            </a:r>
            <a:r>
              <a:rPr lang="en-US" sz="1800" dirty="0">
                <a:solidFill>
                  <a:schemeClr val="bg2"/>
                </a:solidFill>
                <a:latin typeface="Calibri" panose="020F0502020204030204" pitchFamily="34" charset="0"/>
                <a:cs typeface="Calibri" panose="020F0502020204030204" pitchFamily="34" charset="0"/>
              </a:rPr>
              <a:t>with </a:t>
            </a:r>
            <a:r>
              <a:rPr lang="en-US" sz="1800" dirty="0" smtClean="0">
                <a:solidFill>
                  <a:schemeClr val="bg2"/>
                </a:solidFill>
                <a:latin typeface="Calibri" panose="020F0502020204030204" pitchFamily="34" charset="0"/>
                <a:cs typeface="Calibri" panose="020F0502020204030204" pitchFamily="34" charset="0"/>
              </a:rPr>
              <a:t>SIX </a:t>
            </a:r>
            <a:r>
              <a:rPr lang="en-US" sz="1800" dirty="0">
                <a:solidFill>
                  <a:schemeClr val="bg2"/>
                </a:solidFill>
                <a:latin typeface="Calibri" panose="020F0502020204030204" pitchFamily="34" charset="0"/>
                <a:cs typeface="Calibri" panose="020F0502020204030204" pitchFamily="34" charset="0"/>
              </a:rPr>
              <a:t>established mental health and well-being </a:t>
            </a:r>
            <a:r>
              <a:rPr lang="en-US" sz="1800" dirty="0" smtClean="0">
                <a:solidFill>
                  <a:schemeClr val="bg2"/>
                </a:solidFill>
                <a:latin typeface="Calibri" panose="020F0502020204030204" pitchFamily="34" charset="0"/>
                <a:cs typeface="Calibri" panose="020F0502020204030204" pitchFamily="34" charset="0"/>
              </a:rPr>
              <a:t>nonprofit </a:t>
            </a:r>
            <a:r>
              <a:rPr lang="en-US" sz="1800" dirty="0">
                <a:solidFill>
                  <a:schemeClr val="bg2"/>
                </a:solidFill>
                <a:latin typeface="Calibri" panose="020F0502020204030204" pitchFamily="34" charset="0"/>
                <a:cs typeface="Calibri" panose="020F0502020204030204" pitchFamily="34" charset="0"/>
              </a:rPr>
              <a:t>501(c)(3) charitable organizations or Canadian registered T3010 </a:t>
            </a:r>
            <a:r>
              <a:rPr lang="en-US" sz="1800" dirty="0" smtClean="0">
                <a:solidFill>
                  <a:schemeClr val="bg2"/>
                </a:solidFill>
                <a:latin typeface="Calibri" panose="020F0502020204030204" pitchFamily="34" charset="0"/>
                <a:cs typeface="Calibri" panose="020F0502020204030204" pitchFamily="34" charset="0"/>
              </a:rPr>
              <a:t>organizations</a:t>
            </a:r>
            <a:endParaRPr sz="1800" dirty="0">
              <a:solidFill>
                <a:schemeClr val="bg2"/>
              </a:solidFill>
              <a:latin typeface="Calibri" panose="020F0502020204030204" pitchFamily="34" charset="0"/>
              <a:cs typeface="Calibri" panose="020F0502020204030204" pitchFamily="34" charset="0"/>
            </a:endParaRPr>
          </a:p>
          <a:p>
            <a:pPr indent="-368300">
              <a:lnSpc>
                <a:spcPct val="130000"/>
              </a:lnSpc>
              <a:buClr>
                <a:schemeClr val="dk2"/>
              </a:buClr>
              <a:buSzPts val="2200"/>
              <a:buFont typeface="Arial"/>
              <a:buChar char="•"/>
            </a:pPr>
            <a:r>
              <a:rPr lang="en-US" sz="1800" dirty="0">
                <a:solidFill>
                  <a:schemeClr val="dk2"/>
                </a:solidFill>
                <a:latin typeface="Calibri"/>
                <a:ea typeface="Calibri"/>
                <a:cs typeface="Calibri"/>
                <a:sym typeface="Calibri"/>
              </a:rPr>
              <a:t>Offer choices for chapters and associations to select their partner</a:t>
            </a:r>
            <a:endParaRPr sz="1800" dirty="0">
              <a:solidFill>
                <a:schemeClr val="dk2"/>
              </a:solidFill>
              <a:latin typeface="Calibri"/>
              <a:ea typeface="Calibri"/>
              <a:cs typeface="Calibri"/>
              <a:sym typeface="Calibri"/>
            </a:endParaRPr>
          </a:p>
          <a:p>
            <a:pPr marL="457200" lvl="1" indent="-368300">
              <a:lnSpc>
                <a:spcPct val="130000"/>
              </a:lnSpc>
              <a:spcBef>
                <a:spcPts val="0"/>
              </a:spcBef>
              <a:buSzPts val="2200"/>
              <a:buFont typeface="Arial"/>
              <a:buChar char="•"/>
            </a:pPr>
            <a:r>
              <a:rPr lang="en-US" sz="1800" dirty="0">
                <a:sym typeface="Cambria Math"/>
              </a:rPr>
              <a:t>Meet members at all stages of life </a:t>
            </a:r>
            <a:endParaRPr sz="1800" dirty="0">
              <a:sym typeface="Cambria Math"/>
            </a:endParaRPr>
          </a:p>
          <a:p>
            <a:pPr marL="457200" lvl="1" indent="-368300">
              <a:lnSpc>
                <a:spcPct val="130000"/>
              </a:lnSpc>
              <a:spcBef>
                <a:spcPts val="0"/>
              </a:spcBef>
              <a:buSzPts val="2200"/>
              <a:buFont typeface="Arial"/>
              <a:buChar char="•"/>
            </a:pPr>
            <a:r>
              <a:rPr lang="en-US" sz="1800" dirty="0">
                <a:sym typeface="Cambria Math"/>
              </a:rPr>
              <a:t>Canadian choices</a:t>
            </a:r>
          </a:p>
          <a:p>
            <a:pPr marL="558800" lvl="1" indent="0" algn="l" rtl="0">
              <a:lnSpc>
                <a:spcPct val="130000"/>
              </a:lnSpc>
              <a:spcBef>
                <a:spcPts val="0"/>
              </a:spcBef>
              <a:spcAft>
                <a:spcPts val="0"/>
              </a:spcAft>
              <a:buClr>
                <a:schemeClr val="accent2"/>
              </a:buClr>
              <a:buSzPts val="2000"/>
            </a:pPr>
            <a:endParaRPr sz="1800" i="1" dirty="0">
              <a:solidFill>
                <a:schemeClr val="bg2"/>
              </a:solidFill>
              <a:latin typeface="Calibri" panose="020F0502020204030204" pitchFamily="34" charset="0"/>
              <a:cs typeface="Calibri" panose="020F0502020204030204" pitchFamily="34" charset="0"/>
            </a:endParaRPr>
          </a:p>
          <a:p>
            <a:pPr marL="0" lvl="0" indent="0" algn="l" rtl="0">
              <a:lnSpc>
                <a:spcPct val="130000"/>
              </a:lnSpc>
              <a:spcAft>
                <a:spcPts val="0"/>
              </a:spcAft>
              <a:buNone/>
            </a:pPr>
            <a:r>
              <a:rPr lang="en-US" sz="1800" dirty="0">
                <a:solidFill>
                  <a:schemeClr val="bg2"/>
                </a:solidFill>
                <a:latin typeface="Calibri" panose="020F0502020204030204" pitchFamily="34" charset="0"/>
                <a:cs typeface="Calibri" panose="020F0502020204030204" pitchFamily="34" charset="0"/>
              </a:rPr>
              <a:t>Enhanced partnership with the Kappa </a:t>
            </a:r>
            <a:r>
              <a:rPr lang="en-US" sz="1800" dirty="0" err="1">
                <a:solidFill>
                  <a:schemeClr val="bg2"/>
                </a:solidFill>
                <a:latin typeface="Calibri" panose="020F0502020204030204" pitchFamily="34" charset="0"/>
                <a:cs typeface="Calibri" panose="020F0502020204030204" pitchFamily="34" charset="0"/>
              </a:rPr>
              <a:t>Kappa</a:t>
            </a:r>
            <a:r>
              <a:rPr lang="en-US" sz="1800" dirty="0">
                <a:solidFill>
                  <a:schemeClr val="bg2"/>
                </a:solidFill>
                <a:latin typeface="Calibri" panose="020F0502020204030204" pitchFamily="34" charset="0"/>
                <a:cs typeface="Calibri" panose="020F0502020204030204" pitchFamily="34" charset="0"/>
              </a:rPr>
              <a:t> Gamma Foundation</a:t>
            </a:r>
            <a:endParaRPr sz="1800" dirty="0">
              <a:solidFill>
                <a:schemeClr val="bg2"/>
              </a:solidFill>
              <a:latin typeface="Calibri" panose="020F0502020204030204" pitchFamily="34" charset="0"/>
              <a:cs typeface="Calibri" panose="020F0502020204030204" pitchFamily="34" charset="0"/>
            </a:endParaRPr>
          </a:p>
          <a:p>
            <a:pPr marL="457200" lvl="1" indent="-368300">
              <a:lnSpc>
                <a:spcPct val="130000"/>
              </a:lnSpc>
              <a:spcBef>
                <a:spcPts val="0"/>
              </a:spcBef>
              <a:buSzPts val="2200"/>
              <a:buFont typeface="Arial"/>
              <a:buChar char="•"/>
            </a:pPr>
            <a:r>
              <a:rPr lang="en-US" sz="1800" dirty="0"/>
              <a:t>Centralize our payments to our partners</a:t>
            </a:r>
            <a:endParaRPr sz="1800" dirty="0"/>
          </a:p>
          <a:p>
            <a:pPr marL="457200" lvl="1" indent="-368300">
              <a:lnSpc>
                <a:spcPct val="130000"/>
              </a:lnSpc>
              <a:spcBef>
                <a:spcPts val="0"/>
              </a:spcBef>
              <a:buSzPts val="2200"/>
              <a:buFont typeface="Arial"/>
              <a:buChar char="•"/>
            </a:pPr>
            <a:r>
              <a:rPr lang="en-US" sz="1800" dirty="0"/>
              <a:t>Associations and chapters are able to designate financial gifts to the programs they select</a:t>
            </a:r>
            <a:endParaRPr sz="1800" dirty="0"/>
          </a:p>
          <a:p>
            <a:pPr marL="457200" lvl="1" indent="-368300">
              <a:lnSpc>
                <a:spcPct val="130000"/>
              </a:lnSpc>
              <a:spcBef>
                <a:spcPts val="0"/>
              </a:spcBef>
              <a:buSzPts val="2200"/>
              <a:buFont typeface="Arial"/>
              <a:buChar char="•"/>
            </a:pPr>
            <a:r>
              <a:rPr lang="en-US" sz="1800" dirty="0"/>
              <a:t>Continued support of mental health and well-being initiatives for members through the Foundation grant for Talkspace</a:t>
            </a:r>
            <a:endParaRPr sz="1800" dirty="0"/>
          </a:p>
        </p:txBody>
      </p:sp>
      <p:sp>
        <p:nvSpPr>
          <p:cNvPr id="2" name="Rectangle 1"/>
          <p:cNvSpPr/>
          <p:nvPr/>
        </p:nvSpPr>
        <p:spPr>
          <a:xfrm>
            <a:off x="648699" y="521402"/>
            <a:ext cx="7507183" cy="646331"/>
          </a:xfrm>
          <a:prstGeom prst="rect">
            <a:avLst/>
          </a:prstGeom>
        </p:spPr>
        <p:txBody>
          <a:bodyPr wrap="none">
            <a:spAutoFit/>
          </a:bodyPr>
          <a:lstStyle/>
          <a:p>
            <a:pPr lvl="0"/>
            <a:r>
              <a:rPr lang="en-US" sz="3600" dirty="0" smtClean="0">
                <a:solidFill>
                  <a:schemeClr val="accent2"/>
                </a:solidFill>
                <a:latin typeface="Cambria" panose="02040503050406030204" pitchFamily="18" charset="0"/>
                <a:ea typeface="Cambria" panose="02040503050406030204" pitchFamily="18" charset="0"/>
              </a:rPr>
              <a:t>MENTAL HEALTH AND WELL-BEING</a:t>
            </a:r>
            <a:endParaRPr lang="en-US" sz="3600" dirty="0">
              <a:solidFill>
                <a:schemeClr val="accent2"/>
              </a:solidFill>
              <a:latin typeface="Cambria" panose="02040503050406030204" pitchFamily="18" charset="0"/>
              <a:ea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body" idx="1"/>
          </p:nvPr>
        </p:nvSpPr>
        <p:spPr/>
        <p:txBody>
          <a:bodyPr/>
          <a:lstStyle/>
          <a:p>
            <a:pPr lvl="0"/>
            <a:r>
              <a:rPr lang="en-US" smtClean="0"/>
              <a:t>OUR PARTNERS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body" idx="4294967295"/>
          </p:nvPr>
        </p:nvSpPr>
        <p:spPr>
          <a:xfrm>
            <a:off x="599089" y="999566"/>
            <a:ext cx="8513380" cy="5517339"/>
          </a:xfrm>
          <a:prstGeom prst="rect">
            <a:avLst/>
          </a:prstGeom>
          <a:noFill/>
          <a:ln>
            <a:noFill/>
          </a:ln>
        </p:spPr>
        <p:txBody>
          <a:bodyPr spcFirstLastPara="1" wrap="square" lIns="91425" tIns="45700" rIns="91425" bIns="45700" anchor="t" anchorCtr="0">
            <a:noAutofit/>
          </a:bodyPr>
          <a:lstStyle/>
          <a:p>
            <a:pPr marL="457200" lvl="0" indent="-349250" algn="l" rtl="0">
              <a:lnSpc>
                <a:spcPct val="130000"/>
              </a:lnSpc>
              <a:spcBef>
                <a:spcPts val="0"/>
              </a:spcBef>
              <a:spcAft>
                <a:spcPts val="0"/>
              </a:spcAft>
              <a:buClr>
                <a:schemeClr val="dk2"/>
              </a:buClr>
              <a:buSzPts val="1900"/>
              <a:buChar char="•"/>
            </a:pPr>
            <a:r>
              <a:rPr lang="en-US" sz="1800" b="1" dirty="0" smtClean="0">
                <a:solidFill>
                  <a:schemeClr val="dk2"/>
                </a:solidFill>
                <a:highlight>
                  <a:srgbClr val="FFFFFF"/>
                </a:highlight>
                <a:latin typeface="Calibri" panose="020F0502020204030204" pitchFamily="34" charset="0"/>
                <a:ea typeface="Arial"/>
                <a:cs typeface="Calibri" panose="020F0502020204030204" pitchFamily="34" charset="0"/>
                <a:sym typeface="Arial"/>
              </a:rPr>
              <a:t>Active Minds </a:t>
            </a:r>
            <a:r>
              <a:rPr lang="en-US" sz="1800" dirty="0" smtClean="0">
                <a:solidFill>
                  <a:schemeClr val="dk2"/>
                </a:solidFill>
                <a:highlight>
                  <a:srgbClr val="FFFFFF"/>
                </a:highlight>
                <a:latin typeface="Calibri" panose="020F0502020204030204" pitchFamily="34" charset="0"/>
                <a:ea typeface="Arial"/>
                <a:cs typeface="Calibri" panose="020F0502020204030204" pitchFamily="34" charset="0"/>
                <a:sym typeface="Arial"/>
              </a:rPr>
              <a:t>is the leading </a:t>
            </a:r>
            <a:r>
              <a:rPr lang="en-US" sz="1800" dirty="0">
                <a:solidFill>
                  <a:schemeClr val="dk2"/>
                </a:solidFill>
                <a:highlight>
                  <a:srgbClr val="FFFFFF"/>
                </a:highlight>
                <a:latin typeface="Calibri" panose="020F0502020204030204" pitchFamily="34" charset="0"/>
                <a:ea typeface="Arial"/>
                <a:cs typeface="Calibri" panose="020F0502020204030204" pitchFamily="34" charset="0"/>
                <a:sym typeface="Arial"/>
              </a:rPr>
              <a:t>nonprofit in the United States working to end the silence and change the culture around mental health by mobilizing the next generation.</a:t>
            </a:r>
            <a:endParaRPr sz="1800" dirty="0">
              <a:solidFill>
                <a:schemeClr val="dk2"/>
              </a:solidFill>
              <a:highlight>
                <a:srgbClr val="FFFFFF"/>
              </a:highlight>
              <a:latin typeface="Calibri" panose="020F0502020204030204" pitchFamily="34" charset="0"/>
              <a:ea typeface="Arial"/>
              <a:cs typeface="Calibri" panose="020F0502020204030204" pitchFamily="34" charset="0"/>
              <a:sym typeface="Arial"/>
            </a:endParaRPr>
          </a:p>
          <a:p>
            <a:pPr marL="457200" lvl="0" indent="-349250" algn="l" rtl="0">
              <a:lnSpc>
                <a:spcPct val="130000"/>
              </a:lnSpc>
              <a:spcBef>
                <a:spcPts val="0"/>
              </a:spcBef>
              <a:spcAft>
                <a:spcPts val="0"/>
              </a:spcAft>
              <a:buClr>
                <a:schemeClr val="dk2"/>
              </a:buClr>
              <a:buSzPts val="1900"/>
              <a:buChar char="•"/>
            </a:pPr>
            <a:r>
              <a:rPr lang="en-US" sz="1800" b="1" dirty="0" smtClean="0">
                <a:solidFill>
                  <a:schemeClr val="dk2"/>
                </a:solidFill>
                <a:highlight>
                  <a:srgbClr val="FFFFFF"/>
                </a:highlight>
                <a:latin typeface="Calibri" panose="020F0502020204030204" pitchFamily="34" charset="0"/>
                <a:ea typeface="Arial"/>
                <a:cs typeface="Calibri" panose="020F0502020204030204" pitchFamily="34" charset="0"/>
                <a:sym typeface="Arial"/>
              </a:rPr>
              <a:t>The Jed Foundation</a:t>
            </a:r>
            <a:r>
              <a:rPr lang="en-US" sz="1800" dirty="0" smtClean="0">
                <a:solidFill>
                  <a:schemeClr val="dk2"/>
                </a:solidFill>
                <a:highlight>
                  <a:srgbClr val="FFFFFF"/>
                </a:highlight>
                <a:latin typeface="Calibri" panose="020F0502020204030204" pitchFamily="34" charset="0"/>
                <a:ea typeface="Arial"/>
                <a:cs typeface="Calibri" panose="020F0502020204030204" pitchFamily="34" charset="0"/>
                <a:sym typeface="Arial"/>
              </a:rPr>
              <a:t> </a:t>
            </a:r>
            <a:r>
              <a:rPr lang="en-US" sz="1800" dirty="0">
                <a:solidFill>
                  <a:schemeClr val="dk2"/>
                </a:solidFill>
                <a:highlight>
                  <a:srgbClr val="FFFFFF"/>
                </a:highlight>
                <a:latin typeface="Calibri" panose="020F0502020204030204" pitchFamily="34" charset="0"/>
                <a:ea typeface="Arial"/>
                <a:cs typeface="Calibri" panose="020F0502020204030204" pitchFamily="34" charset="0"/>
                <a:sym typeface="Arial"/>
              </a:rPr>
              <a:t>works to protect emotional health and prevents suicide for our nation’s teens and young adults.</a:t>
            </a:r>
            <a:endParaRPr sz="1800" dirty="0">
              <a:solidFill>
                <a:schemeClr val="dk2"/>
              </a:solidFill>
              <a:highlight>
                <a:srgbClr val="FFFFFF"/>
              </a:highlight>
              <a:latin typeface="Calibri" panose="020F0502020204030204" pitchFamily="34" charset="0"/>
              <a:ea typeface="Arial"/>
              <a:cs typeface="Calibri" panose="020F0502020204030204" pitchFamily="34" charset="0"/>
              <a:sym typeface="Arial"/>
            </a:endParaRPr>
          </a:p>
          <a:p>
            <a:pPr marL="457200" lvl="0" indent="-349250" algn="l" rtl="0">
              <a:lnSpc>
                <a:spcPct val="130000"/>
              </a:lnSpc>
              <a:spcBef>
                <a:spcPts val="0"/>
              </a:spcBef>
              <a:spcAft>
                <a:spcPts val="0"/>
              </a:spcAft>
              <a:buClr>
                <a:schemeClr val="dk2"/>
              </a:buClr>
              <a:buSzPts val="1900"/>
              <a:buChar char="•"/>
            </a:pPr>
            <a:r>
              <a:rPr lang="en-US" sz="1800" b="1" dirty="0" smtClean="0">
                <a:solidFill>
                  <a:schemeClr val="dk2"/>
                </a:solidFill>
                <a:highlight>
                  <a:srgbClr val="FFFFFF"/>
                </a:highlight>
                <a:latin typeface="Calibri" panose="020F0502020204030204" pitchFamily="34" charset="0"/>
                <a:ea typeface="Arial"/>
                <a:cs typeface="Calibri" panose="020F0502020204030204" pitchFamily="34" charset="0"/>
                <a:sym typeface="Arial"/>
              </a:rPr>
              <a:t>Mental </a:t>
            </a:r>
            <a:r>
              <a:rPr lang="en-US" sz="1800" b="1" dirty="0">
                <a:solidFill>
                  <a:schemeClr val="dk2"/>
                </a:solidFill>
                <a:highlight>
                  <a:srgbClr val="FFFFFF"/>
                </a:highlight>
                <a:latin typeface="Calibri" panose="020F0502020204030204" pitchFamily="34" charset="0"/>
                <a:ea typeface="Arial"/>
                <a:cs typeface="Calibri" panose="020F0502020204030204" pitchFamily="34" charset="0"/>
                <a:sym typeface="Arial"/>
              </a:rPr>
              <a:t>Health </a:t>
            </a:r>
            <a:r>
              <a:rPr lang="en-US" sz="1800" b="1" dirty="0" smtClean="0">
                <a:solidFill>
                  <a:schemeClr val="dk2"/>
                </a:solidFill>
                <a:highlight>
                  <a:srgbClr val="FFFFFF"/>
                </a:highlight>
                <a:latin typeface="Calibri" panose="020F0502020204030204" pitchFamily="34" charset="0"/>
                <a:ea typeface="Arial"/>
                <a:cs typeface="Calibri" panose="020F0502020204030204" pitchFamily="34" charset="0"/>
                <a:sym typeface="Arial"/>
              </a:rPr>
              <a:t>America</a:t>
            </a:r>
            <a:r>
              <a:rPr lang="en-US" sz="1800" dirty="0" smtClean="0">
                <a:solidFill>
                  <a:schemeClr val="dk2"/>
                </a:solidFill>
                <a:highlight>
                  <a:srgbClr val="FFFFFF"/>
                </a:highlight>
                <a:latin typeface="Calibri" panose="020F0502020204030204" pitchFamily="34" charset="0"/>
                <a:ea typeface="Arial"/>
                <a:cs typeface="Calibri" panose="020F0502020204030204" pitchFamily="34" charset="0"/>
                <a:sym typeface="Arial"/>
              </a:rPr>
              <a:t> </a:t>
            </a:r>
            <a:r>
              <a:rPr lang="en-US" sz="1800" dirty="0">
                <a:solidFill>
                  <a:schemeClr val="dk2"/>
                </a:solidFill>
                <a:highlight>
                  <a:srgbClr val="FFFFFF"/>
                </a:highlight>
                <a:latin typeface="Calibri" panose="020F0502020204030204" pitchFamily="34" charset="0"/>
                <a:ea typeface="Arial"/>
                <a:cs typeface="Calibri" panose="020F0502020204030204" pitchFamily="34" charset="0"/>
                <a:sym typeface="Arial"/>
              </a:rPr>
              <a:t>(MHA) is the nation’s leading community-based nonprofit dedicated to addressing the needs of those living with mental illness and promoting the overall mental health of all.</a:t>
            </a:r>
            <a:endParaRPr sz="1800" dirty="0">
              <a:solidFill>
                <a:schemeClr val="dk2"/>
              </a:solidFill>
              <a:highlight>
                <a:srgbClr val="FFFFFF"/>
              </a:highlight>
              <a:latin typeface="Calibri" panose="020F0502020204030204" pitchFamily="34" charset="0"/>
              <a:ea typeface="Arial"/>
              <a:cs typeface="Calibri" panose="020F0502020204030204" pitchFamily="34" charset="0"/>
              <a:sym typeface="Arial"/>
            </a:endParaRPr>
          </a:p>
          <a:p>
            <a:pPr lvl="0" indent="-368300">
              <a:lnSpc>
                <a:spcPct val="130000"/>
              </a:lnSpc>
              <a:spcBef>
                <a:spcPts val="0"/>
              </a:spcBef>
              <a:buClr>
                <a:schemeClr val="dk2"/>
              </a:buClr>
              <a:buSzPts val="2200"/>
            </a:pPr>
            <a:r>
              <a:rPr lang="en-US" sz="1800" b="1" dirty="0" smtClean="0">
                <a:solidFill>
                  <a:schemeClr val="dk2"/>
                </a:solidFill>
                <a:latin typeface="Calibri" panose="020F0502020204030204" pitchFamily="34" charset="0"/>
                <a:ea typeface="Arial"/>
                <a:cs typeface="Calibri" panose="020F0502020204030204" pitchFamily="34" charset="0"/>
                <a:sym typeface="Arial"/>
              </a:rPr>
              <a:t>National </a:t>
            </a:r>
            <a:r>
              <a:rPr lang="en-US" sz="1800" b="1" dirty="0">
                <a:solidFill>
                  <a:schemeClr val="dk2"/>
                </a:solidFill>
                <a:latin typeface="Calibri" panose="020F0502020204030204" pitchFamily="34" charset="0"/>
                <a:ea typeface="Arial"/>
                <a:cs typeface="Calibri" panose="020F0502020204030204" pitchFamily="34" charset="0"/>
                <a:sym typeface="Arial"/>
              </a:rPr>
              <a:t>Alliance on Mental Illness </a:t>
            </a:r>
            <a:r>
              <a:rPr lang="en-US" sz="1800" dirty="0" smtClean="0">
                <a:solidFill>
                  <a:schemeClr val="dk2"/>
                </a:solidFill>
                <a:latin typeface="Calibri" panose="020F0502020204030204" pitchFamily="34" charset="0"/>
                <a:ea typeface="Arial"/>
                <a:cs typeface="Calibri" panose="020F0502020204030204" pitchFamily="34" charset="0"/>
                <a:sym typeface="Arial"/>
              </a:rPr>
              <a:t>(NAMI) </a:t>
            </a:r>
            <a:r>
              <a:rPr lang="en-US" sz="1800" dirty="0">
                <a:solidFill>
                  <a:schemeClr val="dk2"/>
                </a:solidFill>
                <a:latin typeface="Calibri" panose="020F0502020204030204" pitchFamily="34" charset="0"/>
                <a:ea typeface="Arial"/>
                <a:cs typeface="Calibri" panose="020F0502020204030204" pitchFamily="34" charset="0"/>
                <a:sym typeface="Arial"/>
              </a:rPr>
              <a:t>provides advocacy, education, support and public awareness so that all individuals and families affected by mental illness can build better lives.</a:t>
            </a:r>
            <a:endParaRPr sz="1800" dirty="0">
              <a:solidFill>
                <a:schemeClr val="dk2"/>
              </a:solidFill>
              <a:latin typeface="Calibri" panose="020F0502020204030204" pitchFamily="34" charset="0"/>
              <a:ea typeface="Arial"/>
              <a:cs typeface="Calibri" panose="020F0502020204030204" pitchFamily="34" charset="0"/>
              <a:sym typeface="Arial"/>
            </a:endParaRPr>
          </a:p>
          <a:p>
            <a:pPr lvl="0" indent="-368300">
              <a:lnSpc>
                <a:spcPct val="130000"/>
              </a:lnSpc>
              <a:spcBef>
                <a:spcPts val="0"/>
              </a:spcBef>
              <a:buClr>
                <a:schemeClr val="dk2"/>
              </a:buClr>
              <a:buSzPts val="2200"/>
            </a:pPr>
            <a:r>
              <a:rPr lang="en-US" sz="1800" b="1" dirty="0" smtClean="0">
                <a:solidFill>
                  <a:schemeClr val="dk2"/>
                </a:solidFill>
                <a:latin typeface="Calibri" panose="020F0502020204030204" pitchFamily="34" charset="0"/>
                <a:ea typeface="Arial"/>
                <a:cs typeface="Calibri" panose="020F0502020204030204" pitchFamily="34" charset="0"/>
                <a:sym typeface="Arial"/>
              </a:rPr>
              <a:t>National </a:t>
            </a:r>
            <a:r>
              <a:rPr lang="en-US" sz="1800" b="1" dirty="0">
                <a:solidFill>
                  <a:schemeClr val="dk2"/>
                </a:solidFill>
                <a:latin typeface="Calibri" panose="020F0502020204030204" pitchFamily="34" charset="0"/>
                <a:ea typeface="Arial"/>
                <a:cs typeface="Calibri" panose="020F0502020204030204" pitchFamily="34" charset="0"/>
                <a:sym typeface="Arial"/>
              </a:rPr>
              <a:t>Eating Disorders Association </a:t>
            </a:r>
            <a:r>
              <a:rPr lang="en-US" sz="1800" dirty="0" smtClean="0">
                <a:solidFill>
                  <a:schemeClr val="dk2"/>
                </a:solidFill>
                <a:latin typeface="Calibri" panose="020F0502020204030204" pitchFamily="34" charset="0"/>
                <a:ea typeface="Arial"/>
                <a:cs typeface="Calibri" panose="020F0502020204030204" pitchFamily="34" charset="0"/>
                <a:sym typeface="Arial"/>
              </a:rPr>
              <a:t>(NEDA) </a:t>
            </a:r>
            <a:r>
              <a:rPr lang="en-US" sz="1800" dirty="0">
                <a:solidFill>
                  <a:schemeClr val="dk2"/>
                </a:solidFill>
                <a:latin typeface="Calibri" panose="020F0502020204030204" pitchFamily="34" charset="0"/>
                <a:ea typeface="Arial"/>
                <a:cs typeface="Calibri" panose="020F0502020204030204" pitchFamily="34" charset="0"/>
                <a:sym typeface="Arial"/>
              </a:rPr>
              <a:t>supports individuals and families affected by eating </a:t>
            </a:r>
            <a:r>
              <a:rPr lang="en-US" sz="1800" dirty="0" smtClean="0">
                <a:solidFill>
                  <a:schemeClr val="dk2"/>
                </a:solidFill>
                <a:latin typeface="Calibri" panose="020F0502020204030204" pitchFamily="34" charset="0"/>
                <a:ea typeface="Arial"/>
                <a:cs typeface="Calibri" panose="020F0502020204030204" pitchFamily="34" charset="0"/>
                <a:sym typeface="Arial"/>
              </a:rPr>
              <a:t>disorders </a:t>
            </a:r>
            <a:r>
              <a:rPr lang="en-US" sz="1800" dirty="0">
                <a:solidFill>
                  <a:schemeClr val="dk2"/>
                </a:solidFill>
                <a:latin typeface="Calibri" panose="020F0502020204030204" pitchFamily="34" charset="0"/>
                <a:ea typeface="Arial"/>
                <a:cs typeface="Calibri" panose="020F0502020204030204" pitchFamily="34" charset="0"/>
                <a:sym typeface="Arial"/>
              </a:rPr>
              <a:t>and serves as a catalyst for prevention, cures, and access to quality care.</a:t>
            </a:r>
            <a:endParaRPr sz="1800" dirty="0">
              <a:solidFill>
                <a:schemeClr val="dk2"/>
              </a:solidFill>
              <a:latin typeface="Calibri" panose="020F0502020204030204" pitchFamily="34" charset="0"/>
              <a:ea typeface="Arial"/>
              <a:cs typeface="Calibri" panose="020F0502020204030204" pitchFamily="34" charset="0"/>
              <a:sym typeface="Arial"/>
            </a:endParaRPr>
          </a:p>
          <a:p>
            <a:pPr marL="457200" lvl="0" indent="-368300" algn="l" rtl="0">
              <a:lnSpc>
                <a:spcPct val="130000"/>
              </a:lnSpc>
              <a:spcBef>
                <a:spcPts val="0"/>
              </a:spcBef>
              <a:spcAft>
                <a:spcPts val="0"/>
              </a:spcAft>
              <a:buClr>
                <a:schemeClr val="dk2"/>
              </a:buClr>
              <a:buSzPts val="2200"/>
              <a:buChar char="•"/>
            </a:pPr>
            <a:r>
              <a:rPr lang="en-US" sz="1800" b="1" dirty="0" smtClean="0">
                <a:solidFill>
                  <a:schemeClr val="dk2"/>
                </a:solidFill>
                <a:latin typeface="Calibri" panose="020F0502020204030204" pitchFamily="34" charset="0"/>
                <a:ea typeface="Arial"/>
                <a:cs typeface="Calibri" panose="020F0502020204030204" pitchFamily="34" charset="0"/>
                <a:sym typeface="Arial"/>
              </a:rPr>
              <a:t>Jack.org </a:t>
            </a:r>
            <a:r>
              <a:rPr lang="en-US" sz="1800" dirty="0" smtClean="0">
                <a:solidFill>
                  <a:schemeClr val="dk2"/>
                </a:solidFill>
                <a:latin typeface="Calibri" panose="020F0502020204030204" pitchFamily="34" charset="0"/>
                <a:ea typeface="Arial"/>
                <a:cs typeface="Calibri" panose="020F0502020204030204" pitchFamily="34" charset="0"/>
                <a:sym typeface="Arial"/>
              </a:rPr>
              <a:t>is </a:t>
            </a:r>
            <a:r>
              <a:rPr lang="en-US" sz="1800" dirty="0">
                <a:solidFill>
                  <a:schemeClr val="dk2"/>
                </a:solidFill>
                <a:latin typeface="Calibri" panose="020F0502020204030204" pitchFamily="34" charset="0"/>
                <a:ea typeface="Arial"/>
                <a:cs typeface="Calibri" panose="020F0502020204030204" pitchFamily="34" charset="0"/>
                <a:sym typeface="Arial"/>
              </a:rPr>
              <a:t>based in Canada and trains and empowers young leaders to revolutionize mental health.</a:t>
            </a:r>
            <a:endParaRPr sz="1800" dirty="0">
              <a:solidFill>
                <a:schemeClr val="dk2"/>
              </a:solidFill>
              <a:latin typeface="Calibri" panose="020F0502020204030204" pitchFamily="34" charset="0"/>
              <a:ea typeface="Arial"/>
              <a:cs typeface="Calibri" panose="020F0502020204030204" pitchFamily="34" charset="0"/>
              <a:sym typeface="Arial"/>
            </a:endParaRPr>
          </a:p>
          <a:p>
            <a:pPr marL="0" lvl="0" indent="0" algn="l" rtl="0">
              <a:lnSpc>
                <a:spcPct val="115000"/>
              </a:lnSpc>
              <a:spcBef>
                <a:spcPts val="1000"/>
              </a:spcBef>
              <a:spcAft>
                <a:spcPts val="0"/>
              </a:spcAft>
              <a:buNone/>
            </a:pPr>
            <a:r>
              <a:rPr lang="en-US" sz="1200" i="1" dirty="0" smtClean="0">
                <a:solidFill>
                  <a:schemeClr val="dk2"/>
                </a:solidFill>
                <a:latin typeface="Arial"/>
                <a:ea typeface="Arial"/>
                <a:cs typeface="Arial"/>
                <a:sym typeface="Arial"/>
              </a:rPr>
              <a:t>*</a:t>
            </a:r>
            <a:r>
              <a:rPr lang="en-US" sz="1200" i="1" dirty="0">
                <a:solidFill>
                  <a:schemeClr val="dk2"/>
                </a:solidFill>
                <a:latin typeface="Arial"/>
                <a:ea typeface="Arial"/>
                <a:cs typeface="Arial"/>
                <a:sym typeface="Arial"/>
              </a:rPr>
              <a:t>All our selected partners are </a:t>
            </a:r>
            <a:r>
              <a:rPr lang="en-US" sz="1200" i="1" dirty="0" smtClean="0">
                <a:solidFill>
                  <a:schemeClr val="dk2"/>
                </a:solidFill>
                <a:latin typeface="Arial"/>
                <a:ea typeface="Arial"/>
                <a:cs typeface="Arial"/>
                <a:sym typeface="Arial"/>
              </a:rPr>
              <a:t>nonprofit </a:t>
            </a:r>
            <a:r>
              <a:rPr lang="en-US" sz="1200" i="1" dirty="0">
                <a:solidFill>
                  <a:schemeClr val="dk2"/>
                </a:solidFill>
                <a:latin typeface="Arial"/>
                <a:ea typeface="Arial"/>
                <a:cs typeface="Arial"/>
                <a:sym typeface="Arial"/>
              </a:rPr>
              <a:t>501(c3) organizations or Canadian registered T3010 </a:t>
            </a:r>
            <a:r>
              <a:rPr lang="en-US" sz="1200" i="1" dirty="0" smtClean="0">
                <a:solidFill>
                  <a:schemeClr val="dk2"/>
                </a:solidFill>
                <a:latin typeface="Arial"/>
                <a:ea typeface="Arial"/>
                <a:cs typeface="Arial"/>
                <a:sym typeface="Arial"/>
              </a:rPr>
              <a:t>organizations.</a:t>
            </a:r>
            <a:endParaRPr sz="2300" dirty="0">
              <a:solidFill>
                <a:schemeClr val="dk2"/>
              </a:solidFill>
            </a:endParaRPr>
          </a:p>
        </p:txBody>
      </p:sp>
      <p:sp>
        <p:nvSpPr>
          <p:cNvPr id="2" name="Rectangle 1"/>
          <p:cNvSpPr/>
          <p:nvPr/>
        </p:nvSpPr>
        <p:spPr>
          <a:xfrm>
            <a:off x="599089" y="353235"/>
            <a:ext cx="10804561" cy="646331"/>
          </a:xfrm>
          <a:prstGeom prst="rect">
            <a:avLst/>
          </a:prstGeom>
        </p:spPr>
        <p:txBody>
          <a:bodyPr wrap="none">
            <a:spAutoFit/>
          </a:bodyPr>
          <a:lstStyle/>
          <a:p>
            <a:pPr lvl="0">
              <a:buClr>
                <a:schemeClr val="accent4"/>
              </a:buClr>
              <a:buSzPts val="4400"/>
            </a:pPr>
            <a:r>
              <a:rPr lang="en-US" sz="3600" dirty="0" smtClean="0">
                <a:solidFill>
                  <a:schemeClr val="accent2"/>
                </a:solidFill>
                <a:latin typeface="Cambria" panose="02040503050406030204" pitchFamily="18" charset="0"/>
                <a:ea typeface="Cambria" panose="02040503050406030204" pitchFamily="18" charset="0"/>
                <a:cs typeface="Cambria Math"/>
                <a:sym typeface="Cambria Math"/>
              </a:rPr>
              <a:t>OUR MENTAL HEALTH AND WELL-BEING PARTNERS</a:t>
            </a:r>
            <a:endParaRPr lang="en-US" sz="3600" dirty="0">
              <a:solidFill>
                <a:schemeClr val="accent2"/>
              </a:solidFill>
              <a:latin typeface="Cambria" panose="02040503050406030204" pitchFamily="18" charset="0"/>
              <a:ea typeface="Cambria" panose="02040503050406030204" pitchFamily="18" charset="0"/>
              <a:cs typeface="Cambria Math"/>
              <a:sym typeface="Cambria Math"/>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appa Brand">
      <a:dk1>
        <a:srgbClr val="000000"/>
      </a:dk1>
      <a:lt1>
        <a:srgbClr val="FFFFFF"/>
      </a:lt1>
      <a:dk2>
        <a:srgbClr val="002F6C"/>
      </a:dk2>
      <a:lt2>
        <a:srgbClr val="A2AAAD"/>
      </a:lt2>
      <a:accent1>
        <a:srgbClr val="009CDE"/>
      </a:accent1>
      <a:accent2>
        <a:srgbClr val="D29F13"/>
      </a:accent2>
      <a:accent3>
        <a:srgbClr val="A2AAAD"/>
      </a:accent3>
      <a:accent4>
        <a:srgbClr val="003DA5"/>
      </a:accent4>
      <a:accent5>
        <a:srgbClr val="8DC8E8"/>
      </a:accent5>
      <a:accent6>
        <a:srgbClr val="898D8D"/>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2521</Words>
  <Application>Microsoft Office PowerPoint</Application>
  <PresentationFormat>Widescreen</PresentationFormat>
  <Paragraphs>178</Paragraphs>
  <Slides>16</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Roboto</vt:lpstr>
      <vt:lpstr>Cambria Math</vt:lpstr>
      <vt:lpstr>Cambria</vt:lpstr>
      <vt:lpstr>Calibri</vt:lpstr>
      <vt:lpstr>Office Theme</vt:lpstr>
      <vt:lpstr>PowerPoint Presentation</vt:lpstr>
      <vt:lpstr>PowerPoint Presentation</vt:lpstr>
      <vt:lpstr>PowerPoint Presentation</vt:lpstr>
      <vt:lpstr>PowerPoint Presentation</vt:lpstr>
      <vt:lpstr>PowerPoint Presentation</vt:lpstr>
      <vt:lpstr>MENTAL HEALTH AND WELL-BEING</vt:lpstr>
      <vt:lpstr>PowerPoint Presentation</vt:lpstr>
      <vt:lpstr>PowerPoint Presentation</vt:lpstr>
      <vt:lpstr>PowerPoint Presentation</vt:lpstr>
      <vt:lpstr>KAPPA FOUNDATION</vt:lpstr>
      <vt:lpstr>PowerPoint Presentation</vt:lpstr>
      <vt:lpstr>PowerPoint Presentation</vt:lpstr>
      <vt:lpstr>EXPECTATIONS</vt:lpstr>
      <vt:lpstr>SAMPLE ACTIVITIES</vt:lpstr>
      <vt:lpstr>SAMPLE ACTIVITIES,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Stevens</dc:creator>
  <cp:lastModifiedBy>Caroline Stevens</cp:lastModifiedBy>
  <cp:revision>9</cp:revision>
  <dcterms:modified xsi:type="dcterms:W3CDTF">2021-09-30T12:45:50Z</dcterms:modified>
</cp:coreProperties>
</file>